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116" r:id="rId1"/>
  </p:sldMasterIdLst>
  <p:notesMasterIdLst>
    <p:notesMasterId r:id="rId56"/>
  </p:notesMasterIdLst>
  <p:sldIdLst>
    <p:sldId id="350" r:id="rId2"/>
    <p:sldId id="257" r:id="rId3"/>
    <p:sldId id="268" r:id="rId4"/>
    <p:sldId id="299" r:id="rId5"/>
    <p:sldId id="302" r:id="rId6"/>
    <p:sldId id="298" r:id="rId7"/>
    <p:sldId id="303" r:id="rId8"/>
    <p:sldId id="304" r:id="rId9"/>
    <p:sldId id="300" r:id="rId10"/>
    <p:sldId id="305" r:id="rId11"/>
    <p:sldId id="301" r:id="rId12"/>
    <p:sldId id="306" r:id="rId13"/>
    <p:sldId id="307" r:id="rId14"/>
    <p:sldId id="308" r:id="rId15"/>
    <p:sldId id="310" r:id="rId16"/>
    <p:sldId id="352" r:id="rId17"/>
    <p:sldId id="293" r:id="rId18"/>
    <p:sldId id="295" r:id="rId19"/>
    <p:sldId id="323" r:id="rId20"/>
    <p:sldId id="280" r:id="rId21"/>
    <p:sldId id="278" r:id="rId22"/>
    <p:sldId id="279" r:id="rId23"/>
    <p:sldId id="282" r:id="rId24"/>
    <p:sldId id="284" r:id="rId25"/>
    <p:sldId id="287" r:id="rId26"/>
    <p:sldId id="288" r:id="rId27"/>
    <p:sldId id="289" r:id="rId28"/>
    <p:sldId id="274" r:id="rId29"/>
    <p:sldId id="275" r:id="rId30"/>
    <p:sldId id="276" r:id="rId31"/>
    <p:sldId id="297" r:id="rId32"/>
    <p:sldId id="324" r:id="rId33"/>
    <p:sldId id="325" r:id="rId34"/>
    <p:sldId id="320" r:id="rId35"/>
    <p:sldId id="326" r:id="rId36"/>
    <p:sldId id="321" r:id="rId37"/>
    <p:sldId id="322" r:id="rId38"/>
    <p:sldId id="333" r:id="rId39"/>
    <p:sldId id="332" r:id="rId40"/>
    <p:sldId id="331" r:id="rId41"/>
    <p:sldId id="330" r:id="rId42"/>
    <p:sldId id="329" r:id="rId43"/>
    <p:sldId id="328" r:id="rId44"/>
    <p:sldId id="334" r:id="rId45"/>
    <p:sldId id="311" r:id="rId46"/>
    <p:sldId id="312" r:id="rId47"/>
    <p:sldId id="313" r:id="rId48"/>
    <p:sldId id="314" r:id="rId49"/>
    <p:sldId id="315" r:id="rId50"/>
    <p:sldId id="316" r:id="rId51"/>
    <p:sldId id="317" r:id="rId52"/>
    <p:sldId id="318" r:id="rId53"/>
    <p:sldId id="319" r:id="rId54"/>
    <p:sldId id="351"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D2B7E5F-0C27-47D7-9375-AFEABF9451B1}">
          <p14:sldIdLst>
            <p14:sldId id="350"/>
            <p14:sldId id="257"/>
            <p14:sldId id="268"/>
            <p14:sldId id="299"/>
            <p14:sldId id="302"/>
            <p14:sldId id="298"/>
            <p14:sldId id="303"/>
            <p14:sldId id="304"/>
            <p14:sldId id="300"/>
            <p14:sldId id="305"/>
            <p14:sldId id="301"/>
            <p14:sldId id="306"/>
            <p14:sldId id="307"/>
            <p14:sldId id="308"/>
            <p14:sldId id="310"/>
            <p14:sldId id="352"/>
            <p14:sldId id="293"/>
            <p14:sldId id="295"/>
            <p14:sldId id="323"/>
            <p14:sldId id="280"/>
            <p14:sldId id="278"/>
            <p14:sldId id="279"/>
            <p14:sldId id="282"/>
            <p14:sldId id="284"/>
            <p14:sldId id="287"/>
            <p14:sldId id="288"/>
            <p14:sldId id="289"/>
            <p14:sldId id="274"/>
            <p14:sldId id="275"/>
            <p14:sldId id="276"/>
            <p14:sldId id="297"/>
            <p14:sldId id="324"/>
            <p14:sldId id="325"/>
            <p14:sldId id="320"/>
            <p14:sldId id="326"/>
            <p14:sldId id="321"/>
            <p14:sldId id="322"/>
            <p14:sldId id="333"/>
            <p14:sldId id="332"/>
            <p14:sldId id="331"/>
            <p14:sldId id="330"/>
            <p14:sldId id="329"/>
            <p14:sldId id="328"/>
            <p14:sldId id="334"/>
            <p14:sldId id="311"/>
            <p14:sldId id="312"/>
            <p14:sldId id="313"/>
            <p14:sldId id="314"/>
            <p14:sldId id="315"/>
            <p14:sldId id="316"/>
            <p14:sldId id="317"/>
            <p14:sldId id="318"/>
            <p14:sldId id="319"/>
            <p14:sldId id="35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1" autoAdjust="0"/>
    <p:restoredTop sz="94660"/>
  </p:normalViewPr>
  <p:slideViewPr>
    <p:cSldViewPr>
      <p:cViewPr varScale="1">
        <p:scale>
          <a:sx n="70" d="100"/>
          <a:sy n="70" d="100"/>
        </p:scale>
        <p:origin x="139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92F948-68BA-4895-BD84-F66065DD3C63}" type="datetimeFigureOut">
              <a:rPr lang="en-US" smtClean="0"/>
              <a:t>22-Dec-18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EFCA45-32D5-42FF-889A-2070250C1010}" type="slidenum">
              <a:rPr lang="en-US" smtClean="0"/>
              <a:t>‹#›</a:t>
            </a:fld>
            <a:endParaRPr lang="en-US"/>
          </a:p>
        </p:txBody>
      </p:sp>
    </p:spTree>
    <p:extLst>
      <p:ext uri="{BB962C8B-B14F-4D97-AF65-F5344CB8AC3E}">
        <p14:creationId xmlns:p14="http://schemas.microsoft.com/office/powerpoint/2010/main" val="303514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EFCA45-32D5-42FF-889A-2070250C1010}" type="slidenum">
              <a:rPr lang="en-US" smtClean="0"/>
              <a:t>2</a:t>
            </a:fld>
            <a:endParaRPr lang="en-US"/>
          </a:p>
        </p:txBody>
      </p:sp>
    </p:spTree>
    <p:extLst>
      <p:ext uri="{BB962C8B-B14F-4D97-AF65-F5344CB8AC3E}">
        <p14:creationId xmlns:p14="http://schemas.microsoft.com/office/powerpoint/2010/main" val="2239830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EFCA45-32D5-42FF-889A-2070250C1010}" type="slidenum">
              <a:rPr lang="en-US" smtClean="0"/>
              <a:t>19</a:t>
            </a:fld>
            <a:endParaRPr lang="en-US"/>
          </a:p>
        </p:txBody>
      </p:sp>
    </p:spTree>
    <p:extLst>
      <p:ext uri="{BB962C8B-B14F-4D97-AF65-F5344CB8AC3E}">
        <p14:creationId xmlns:p14="http://schemas.microsoft.com/office/powerpoint/2010/main" val="17950328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EFCA45-32D5-42FF-889A-2070250C1010}" type="slidenum">
              <a:rPr lang="en-US" smtClean="0"/>
              <a:t>23</a:t>
            </a:fld>
            <a:endParaRPr lang="en-US"/>
          </a:p>
        </p:txBody>
      </p:sp>
    </p:spTree>
    <p:extLst>
      <p:ext uri="{BB962C8B-B14F-4D97-AF65-F5344CB8AC3E}">
        <p14:creationId xmlns:p14="http://schemas.microsoft.com/office/powerpoint/2010/main" val="4274949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BAFE9AC-031D-463B-ADF3-BE8638436767}" type="datetime1">
              <a:rPr lang="en-US" smtClean="0"/>
              <a:t>22-Dec-18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10483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370672-E002-43BE-B988-EAE20288BEF1}" type="datetime1">
              <a:rPr lang="en-US" smtClean="0"/>
              <a:t>22-Dec-18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73216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12D6AF-59F7-4624-894F-AF094770B0E9}" type="datetime1">
              <a:rPr lang="en-US" smtClean="0"/>
              <a:t>22-Dec-18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462958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44A44C-1041-4577-AC6E-EA09BB38D836}" type="datetime1">
              <a:rPr lang="en-US" smtClean="0"/>
              <a:t>22-Dec-18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22690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F73890-AB8A-49DE-99A4-08FE932E78E3}" type="datetime1">
              <a:rPr lang="en-US" smtClean="0"/>
              <a:t>22-Dec-18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070279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CE4680A-A0CF-4C48-BA9A-6BA872A5B7F7}" type="datetime1">
              <a:rPr lang="en-US" smtClean="0"/>
              <a:t>22-Dec-18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422072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DADA63-953F-4F7B-AA18-D493BA61A87B}" type="datetime1">
              <a:rPr lang="en-US" smtClean="0"/>
              <a:t>22-Dec-18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718971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241B461-5CD4-452E-A814-49C78EB51FCA}" type="datetime1">
              <a:rPr lang="en-US" smtClean="0"/>
              <a:t>22-Dec-18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76205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06C3ED7-93AF-4886-9BD1-08339E8A83A1}" type="datetime1">
              <a:rPr lang="en-US" smtClean="0"/>
              <a:t>22-Dec-18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86548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07CDBB-79AD-4C64-8914-F150ADDA52E2}" type="datetime1">
              <a:rPr lang="en-US" smtClean="0"/>
              <a:t>22-Dec-18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70078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0ED8773-1BBA-4073-99D3-4CFFC2004AD3}" type="datetime1">
              <a:rPr lang="en-US" smtClean="0"/>
              <a:t>22-Dec-18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45966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38BB5D7-F9BA-49C8-A797-A401913F3EA1}" type="datetime1">
              <a:rPr lang="en-US" smtClean="0"/>
              <a:t>22-Dec-18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79901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91391CE-78F7-42A5-99ED-008D1C84EE61}" type="datetime1">
              <a:rPr lang="en-US" smtClean="0"/>
              <a:t>22-Dec-18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17535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7B51F2-AAEA-4749-9E2F-12317B769BCA}" type="datetime1">
              <a:rPr lang="en-US" smtClean="0"/>
              <a:t>22-Dec-18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05003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EAEC46-5157-4E7A-B122-CE44423F10B6}" type="datetime1">
              <a:rPr lang="en-US" smtClean="0"/>
              <a:t>22-Dec-18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78165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D59F33-CC9C-4ECA-8CD1-A69DB66913F5}" type="datetime1">
              <a:rPr lang="en-US" smtClean="0"/>
              <a:t>22-Dec-18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39243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8DC8136-21D8-4A89-A5FF-3C5BFD8FF7B1}" type="datetime1">
              <a:rPr lang="en-US" smtClean="0"/>
              <a:t>22-Dec-18</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713571450"/>
      </p:ext>
    </p:extLst>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 id="2147484128" r:id="rId12"/>
    <p:sldLayoutId id="2147484129" r:id="rId13"/>
    <p:sldLayoutId id="2147484130" r:id="rId14"/>
    <p:sldLayoutId id="2147484131" r:id="rId15"/>
    <p:sldLayoutId id="2147484132"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438400"/>
            <a:ext cx="6347713" cy="1320800"/>
          </a:xfrm>
        </p:spPr>
        <p:txBody>
          <a:bodyPr>
            <a:normAutofit fontScale="90000"/>
          </a:bodyPr>
          <a:lstStyle/>
          <a:p>
            <a:pPr algn="ctr"/>
            <a:r>
              <a:rPr lang="en-US" dirty="0"/>
              <a:t>Introduction to </a:t>
            </a:r>
            <a:r>
              <a:rPr lang="en-US" dirty="0" smtClean="0"/>
              <a:t>computer</a:t>
            </a:r>
            <a:br>
              <a:rPr lang="en-US" dirty="0" smtClean="0"/>
            </a:br>
            <a:r>
              <a:rPr lang="en-US" dirty="0" smtClean="0"/>
              <a:t>lecture 1 </a:t>
            </a:r>
            <a:br>
              <a:rPr lang="en-US" dirty="0" smtClean="0"/>
            </a:b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6421416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Generations of computer</a:t>
            </a:r>
          </a:p>
        </p:txBody>
      </p:sp>
      <p:sp>
        <p:nvSpPr>
          <p:cNvPr id="3" name="Rectangle 2"/>
          <p:cNvSpPr/>
          <p:nvPr/>
        </p:nvSpPr>
        <p:spPr>
          <a:xfrm>
            <a:off x="510868" y="1219200"/>
            <a:ext cx="7718732" cy="4708981"/>
          </a:xfrm>
          <a:prstGeom prst="rect">
            <a:avLst/>
          </a:prstGeom>
        </p:spPr>
        <p:txBody>
          <a:bodyPr wrap="square">
            <a:spAutoFit/>
          </a:bodyPr>
          <a:lstStyle/>
          <a:p>
            <a:r>
              <a:rPr lang="en-US" sz="3000" dirty="0" smtClean="0"/>
              <a:t>Features of computer generations </a:t>
            </a:r>
          </a:p>
          <a:p>
            <a:pPr marL="457200" indent="-457200">
              <a:buFont typeface="Wingdings" panose="05000000000000000000" pitchFamily="2" charset="2"/>
              <a:buChar char="Ø"/>
            </a:pPr>
            <a:r>
              <a:rPr lang="en-US" sz="3000" dirty="0" smtClean="0"/>
              <a:t>Used tiny ICs.</a:t>
            </a:r>
          </a:p>
          <a:p>
            <a:pPr marL="457200" indent="-457200">
              <a:buFont typeface="Wingdings" panose="05000000000000000000" pitchFamily="2" charset="2"/>
              <a:buChar char="Ø"/>
            </a:pPr>
            <a:r>
              <a:rPr lang="en-US" sz="3000" dirty="0" smtClean="0"/>
              <a:t>Relatively very small in size.</a:t>
            </a:r>
          </a:p>
          <a:p>
            <a:pPr marL="457200" indent="-457200">
              <a:buFont typeface="Wingdings" panose="05000000000000000000" pitchFamily="2" charset="2"/>
              <a:buChar char="Ø"/>
            </a:pPr>
            <a:r>
              <a:rPr lang="en-US" sz="3000" dirty="0" smtClean="0"/>
              <a:t>Made use of operating system.</a:t>
            </a:r>
          </a:p>
          <a:p>
            <a:pPr marL="457200" indent="-457200">
              <a:buFont typeface="Wingdings" panose="05000000000000000000" pitchFamily="2" charset="2"/>
              <a:buChar char="Ø"/>
            </a:pPr>
            <a:r>
              <a:rPr lang="en-US" sz="3000" dirty="0" smtClean="0"/>
              <a:t>High processing speed.</a:t>
            </a:r>
          </a:p>
          <a:p>
            <a:pPr marL="457200" indent="-457200">
              <a:buFont typeface="Wingdings" panose="05000000000000000000" pitchFamily="2" charset="2"/>
              <a:buChar char="Ø"/>
            </a:pPr>
            <a:r>
              <a:rPr lang="en-US" sz="3000" dirty="0" smtClean="0"/>
              <a:t>More reliable.</a:t>
            </a:r>
          </a:p>
          <a:p>
            <a:pPr marL="457200" indent="-457200">
              <a:buFont typeface="Wingdings" panose="05000000000000000000" pitchFamily="2" charset="2"/>
              <a:buChar char="Ø"/>
            </a:pPr>
            <a:r>
              <a:rPr lang="en-US" sz="3000" dirty="0" smtClean="0"/>
              <a:t>Power efficient and high speed.</a:t>
            </a:r>
          </a:p>
          <a:p>
            <a:pPr marL="457200" indent="-457200">
              <a:buFont typeface="Wingdings" panose="05000000000000000000" pitchFamily="2" charset="2"/>
              <a:buChar char="Ø"/>
            </a:pPr>
            <a:r>
              <a:rPr lang="en-US" sz="3000" dirty="0" smtClean="0"/>
              <a:t>Use of high level languages.</a:t>
            </a:r>
          </a:p>
          <a:p>
            <a:pPr marL="457200" indent="-457200">
              <a:buFont typeface="Wingdings" panose="05000000000000000000" pitchFamily="2" charset="2"/>
              <a:buChar char="Ø"/>
            </a:pPr>
            <a:r>
              <a:rPr lang="en-US" sz="3000" dirty="0" smtClean="0"/>
              <a:t>Large memory.</a:t>
            </a:r>
          </a:p>
          <a:p>
            <a:pPr marL="457200" indent="-457200">
              <a:buFont typeface="Wingdings" panose="05000000000000000000" pitchFamily="2" charset="2"/>
              <a:buChar char="Ø"/>
            </a:pPr>
            <a:r>
              <a:rPr lang="en-US" sz="3000" dirty="0" smtClean="0"/>
              <a:t>Low cost.</a:t>
            </a:r>
            <a:endParaRPr lang="en-US" sz="3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39926216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453" y="152400"/>
            <a:ext cx="7055380" cy="1400530"/>
          </a:xfrm>
        </p:spPr>
        <p:txBody>
          <a:bodyPr/>
          <a:lstStyle/>
          <a:p>
            <a:r>
              <a:rPr lang="en-US" dirty="0"/>
              <a:t>Generations of computer</a:t>
            </a:r>
          </a:p>
        </p:txBody>
      </p:sp>
      <p:sp>
        <p:nvSpPr>
          <p:cNvPr id="3" name="Rectangle 2"/>
          <p:cNvSpPr/>
          <p:nvPr/>
        </p:nvSpPr>
        <p:spPr>
          <a:xfrm>
            <a:off x="464452" y="863398"/>
            <a:ext cx="7460347" cy="4924425"/>
          </a:xfrm>
          <a:prstGeom prst="rect">
            <a:avLst/>
          </a:prstGeom>
        </p:spPr>
        <p:txBody>
          <a:bodyPr wrap="square">
            <a:spAutoFit/>
          </a:bodyPr>
          <a:lstStyle/>
          <a:p>
            <a:r>
              <a:rPr lang="en-US" sz="3000" b="1" dirty="0" smtClean="0">
                <a:latin typeface="Merriweather"/>
              </a:rPr>
              <a:t>Fourth Generation</a:t>
            </a:r>
            <a:r>
              <a:rPr lang="en-US" sz="3000" b="1" dirty="0">
                <a:latin typeface="Merriweather"/>
              </a:rPr>
              <a:t> 1972 – 2010:</a:t>
            </a:r>
            <a:r>
              <a:rPr lang="en-US" sz="3000" b="1" dirty="0" smtClean="0">
                <a:latin typeface="Merriweather"/>
              </a:rPr>
              <a:t>  (Microprocessors)</a:t>
            </a:r>
          </a:p>
          <a:p>
            <a:pPr marL="457200" indent="-457200">
              <a:buFont typeface="Wingdings" panose="05000000000000000000" pitchFamily="2" charset="2"/>
              <a:buChar char="Ø"/>
            </a:pPr>
            <a:r>
              <a:rPr lang="en-US" sz="2800" dirty="0" smtClean="0"/>
              <a:t>By </a:t>
            </a:r>
            <a:r>
              <a:rPr lang="en-US" sz="2800" dirty="0"/>
              <a:t>this phase, </a:t>
            </a:r>
            <a:r>
              <a:rPr lang="en-US" sz="2800" dirty="0" smtClean="0"/>
              <a:t>semiconductor turned       </a:t>
            </a:r>
          </a:p>
          <a:p>
            <a:r>
              <a:rPr lang="en-US" sz="2800" dirty="0" smtClean="0"/>
              <a:t>    into microprocessor system, it uses   large   scale integrated circuits (LSIC) built on a single silicon chip called microprocessor.</a:t>
            </a:r>
          </a:p>
          <a:p>
            <a:pPr marL="457200" indent="-457200">
              <a:buFont typeface="Wingdings" panose="05000000000000000000" pitchFamily="2" charset="2"/>
              <a:buChar char="Ø"/>
            </a:pPr>
            <a:r>
              <a:rPr lang="en-US" sz="2800" dirty="0" smtClean="0"/>
              <a:t>These computer are called microcomputer.</a:t>
            </a:r>
          </a:p>
          <a:p>
            <a:pPr marL="457200" indent="-457200">
              <a:buFont typeface="Wingdings" panose="05000000000000000000" pitchFamily="2" charset="2"/>
              <a:buChar char="Ø"/>
            </a:pPr>
            <a:r>
              <a:rPr lang="en-US" sz="2800" dirty="0" smtClean="0"/>
              <a:t>Later very large </a:t>
            </a:r>
            <a:r>
              <a:rPr lang="en-US" sz="2800" dirty="0"/>
              <a:t>scale integrated circuits </a:t>
            </a:r>
            <a:r>
              <a:rPr lang="en-US" sz="2800" dirty="0" smtClean="0"/>
              <a:t>(VLSIC</a:t>
            </a:r>
            <a:r>
              <a:rPr lang="en-US" sz="2800" dirty="0"/>
              <a:t>) </a:t>
            </a:r>
            <a:r>
              <a:rPr lang="en-US" sz="2800" dirty="0" smtClean="0"/>
              <a:t>replaced (LSIC).</a:t>
            </a:r>
            <a:endParaRPr lang="en-US" sz="2800" b="1" dirty="0"/>
          </a:p>
          <a:p>
            <a:endParaRPr lang="en-US" sz="3000" b="1"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12012770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Generations of computer</a:t>
            </a:r>
          </a:p>
        </p:txBody>
      </p:sp>
      <p:sp>
        <p:nvSpPr>
          <p:cNvPr id="3" name="Rectangle 2"/>
          <p:cNvSpPr/>
          <p:nvPr/>
        </p:nvSpPr>
        <p:spPr>
          <a:xfrm>
            <a:off x="609600" y="1295400"/>
            <a:ext cx="8430690" cy="3785652"/>
          </a:xfrm>
          <a:prstGeom prst="rect">
            <a:avLst/>
          </a:prstGeom>
        </p:spPr>
        <p:txBody>
          <a:bodyPr wrap="square">
            <a:spAutoFit/>
          </a:bodyPr>
          <a:lstStyle/>
          <a:p>
            <a:r>
              <a:rPr lang="en-US" sz="3000" dirty="0"/>
              <a:t>Features of computer </a:t>
            </a:r>
            <a:r>
              <a:rPr lang="en-US" sz="3000" dirty="0" smtClean="0"/>
              <a:t>generations</a:t>
            </a:r>
          </a:p>
          <a:p>
            <a:endParaRPr lang="en-US" sz="3000" dirty="0" smtClean="0"/>
          </a:p>
          <a:p>
            <a:pPr marL="457200" indent="-457200">
              <a:buFont typeface="Wingdings" panose="05000000000000000000" pitchFamily="2" charset="2"/>
              <a:buChar char="Ø"/>
            </a:pPr>
            <a:r>
              <a:rPr lang="en-US" sz="3000" dirty="0" smtClean="0"/>
              <a:t>Very fast.</a:t>
            </a:r>
          </a:p>
          <a:p>
            <a:pPr marL="457200" indent="-457200">
              <a:buFont typeface="Wingdings" panose="05000000000000000000" pitchFamily="2" charset="2"/>
              <a:buChar char="Ø"/>
            </a:pPr>
            <a:r>
              <a:rPr lang="en-US" sz="3000" dirty="0" smtClean="0"/>
              <a:t>Very low heat generations.</a:t>
            </a:r>
          </a:p>
          <a:p>
            <a:pPr marL="457200" indent="-457200">
              <a:buFont typeface="Wingdings" panose="05000000000000000000" pitchFamily="2" charset="2"/>
              <a:buChar char="Ø"/>
            </a:pPr>
            <a:r>
              <a:rPr lang="en-US" sz="3000" dirty="0" smtClean="0"/>
              <a:t>Smaller in size.</a:t>
            </a:r>
          </a:p>
          <a:p>
            <a:pPr marL="457200" indent="-457200">
              <a:buFont typeface="Wingdings" panose="05000000000000000000" pitchFamily="2" charset="2"/>
              <a:buChar char="Ø"/>
            </a:pPr>
            <a:r>
              <a:rPr lang="en-US" sz="3000" dirty="0" smtClean="0"/>
              <a:t>Very reliable.</a:t>
            </a:r>
          </a:p>
          <a:p>
            <a:pPr marL="457200" indent="-457200">
              <a:buFont typeface="Wingdings" panose="05000000000000000000" pitchFamily="2" charset="2"/>
              <a:buChar char="Ø"/>
            </a:pPr>
            <a:r>
              <a:rPr lang="en-US" sz="3000" dirty="0" smtClean="0"/>
              <a:t>Negligible hardware failure.</a:t>
            </a:r>
          </a:p>
          <a:p>
            <a:pPr marL="457200" indent="-457200">
              <a:buFont typeface="Wingdings" panose="05000000000000000000" pitchFamily="2" charset="2"/>
              <a:buChar char="Ø"/>
            </a:pPr>
            <a:r>
              <a:rPr lang="en-US" sz="3000" dirty="0" smtClean="0"/>
              <a:t>Highly sophisticated.</a:t>
            </a:r>
            <a:endParaRPr lang="en-US" sz="3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14813602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Generations of computer</a:t>
            </a:r>
            <a:endParaRPr lang="en-US" dirty="0"/>
          </a:p>
        </p:txBody>
      </p:sp>
      <p:sp>
        <p:nvSpPr>
          <p:cNvPr id="4" name="Rectangle 3"/>
          <p:cNvSpPr/>
          <p:nvPr/>
        </p:nvSpPr>
        <p:spPr>
          <a:xfrm>
            <a:off x="484710" y="1295400"/>
            <a:ext cx="8229600" cy="4278094"/>
          </a:xfrm>
          <a:prstGeom prst="rect">
            <a:avLst/>
          </a:prstGeom>
        </p:spPr>
        <p:txBody>
          <a:bodyPr wrap="square">
            <a:spAutoFit/>
          </a:bodyPr>
          <a:lstStyle/>
          <a:p>
            <a:r>
              <a:rPr lang="en-US" sz="3200" b="1" dirty="0" smtClean="0"/>
              <a:t>Fifth </a:t>
            </a:r>
            <a:r>
              <a:rPr lang="en-US" sz="3000" b="1" smtClean="0"/>
              <a:t>Generation 2020 </a:t>
            </a:r>
            <a:r>
              <a:rPr lang="en-US" sz="3000" b="1" dirty="0" smtClean="0"/>
              <a:t>:</a:t>
            </a:r>
            <a:r>
              <a:rPr lang="en-US" sz="3000" b="1" dirty="0"/>
              <a:t>(Artificial Intelligence) </a:t>
            </a:r>
            <a:r>
              <a:rPr lang="en-US" sz="3000" b="1" dirty="0" smtClean="0"/>
              <a:t> </a:t>
            </a:r>
          </a:p>
          <a:p>
            <a:endParaRPr lang="en-US" sz="3000" dirty="0" smtClean="0"/>
          </a:p>
          <a:p>
            <a:pPr marL="457200" indent="-457200">
              <a:buFont typeface="Wingdings" panose="05000000000000000000" pitchFamily="2" charset="2"/>
              <a:buChar char="Ø"/>
            </a:pPr>
            <a:r>
              <a:rPr lang="en-US" sz="3000" dirty="0" smtClean="0"/>
              <a:t>In </a:t>
            </a:r>
            <a:r>
              <a:rPr lang="en-US" sz="3000" dirty="0"/>
              <a:t>the fifth generation, VLSI technology became ULSI (Ultra Large Scale Integration) technology, resulting in the production of microprocessor chips having ten million electronic components</a:t>
            </a:r>
            <a:r>
              <a:rPr lang="en-US" sz="3000" dirty="0" smtClean="0"/>
              <a:t>.</a:t>
            </a:r>
            <a:endParaRPr lang="en-US" sz="30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42596286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Generations of computer</a:t>
            </a:r>
          </a:p>
        </p:txBody>
      </p:sp>
      <p:sp>
        <p:nvSpPr>
          <p:cNvPr id="3" name="Rectangle 2"/>
          <p:cNvSpPr/>
          <p:nvPr/>
        </p:nvSpPr>
        <p:spPr>
          <a:xfrm>
            <a:off x="491534" y="1447800"/>
            <a:ext cx="8195266" cy="4524315"/>
          </a:xfrm>
          <a:prstGeom prst="rect">
            <a:avLst/>
          </a:prstGeom>
        </p:spPr>
        <p:txBody>
          <a:bodyPr wrap="square">
            <a:spAutoFit/>
          </a:bodyPr>
          <a:lstStyle/>
          <a:p>
            <a:pPr marL="457200" indent="-457200">
              <a:buFont typeface="Wingdings" panose="05000000000000000000" pitchFamily="2" charset="2"/>
              <a:buChar char="Ø"/>
            </a:pPr>
            <a:r>
              <a:rPr lang="en-US" sz="3000" dirty="0"/>
              <a:t>This generation is based on parallel processing hardware and AI (Artificial Intelligence) software. AI is an emerging branch in computer science, which interprets the means and method of making computers think like human beings. All the high-level languages like C and C++, Java, </a:t>
            </a:r>
            <a:r>
              <a:rPr lang="en-US" sz="3000" dirty="0" smtClean="0"/>
              <a:t>.NET </a:t>
            </a:r>
            <a:r>
              <a:rPr lang="en-US" sz="3000" dirty="0"/>
              <a:t>etc., are used in this generation.</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40977776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101" y="152400"/>
            <a:ext cx="7055380" cy="1400530"/>
          </a:xfrm>
        </p:spPr>
        <p:txBody>
          <a:bodyPr/>
          <a:lstStyle/>
          <a:p>
            <a:r>
              <a:rPr lang="en-US" dirty="0"/>
              <a:t>Generations of computer</a:t>
            </a:r>
          </a:p>
        </p:txBody>
      </p:sp>
      <p:sp>
        <p:nvSpPr>
          <p:cNvPr id="3" name="Rectangle 2"/>
          <p:cNvSpPr/>
          <p:nvPr/>
        </p:nvSpPr>
        <p:spPr>
          <a:xfrm>
            <a:off x="478101" y="879961"/>
            <a:ext cx="8354490" cy="5632311"/>
          </a:xfrm>
          <a:prstGeom prst="rect">
            <a:avLst/>
          </a:prstGeom>
        </p:spPr>
        <p:txBody>
          <a:bodyPr wrap="square">
            <a:spAutoFit/>
          </a:bodyPr>
          <a:lstStyle/>
          <a:p>
            <a:pPr algn="just"/>
            <a:r>
              <a:rPr lang="en-US" sz="3000" b="1" dirty="0" smtClean="0"/>
              <a:t>AI includes</a:t>
            </a:r>
            <a:r>
              <a:rPr lang="en-US" sz="3000" dirty="0" smtClean="0"/>
              <a:t> :</a:t>
            </a:r>
            <a:endParaRPr lang="en-US" sz="3000" dirty="0"/>
          </a:p>
          <a:p>
            <a:pPr marL="457200" indent="-457200">
              <a:buFont typeface="Wingdings" panose="05000000000000000000" pitchFamily="2" charset="2"/>
              <a:buChar char="Ø"/>
            </a:pPr>
            <a:r>
              <a:rPr lang="en-US" sz="3000" dirty="0"/>
              <a:t>Robotics</a:t>
            </a:r>
          </a:p>
          <a:p>
            <a:pPr marL="457200" indent="-457200">
              <a:buFont typeface="Wingdings" panose="05000000000000000000" pitchFamily="2" charset="2"/>
              <a:buChar char="Ø"/>
            </a:pPr>
            <a:r>
              <a:rPr lang="en-US" sz="3000" dirty="0"/>
              <a:t>Neural Networks</a:t>
            </a:r>
          </a:p>
          <a:p>
            <a:pPr marL="457200" indent="-457200">
              <a:buFont typeface="Wingdings" panose="05000000000000000000" pitchFamily="2" charset="2"/>
              <a:buChar char="Ø"/>
            </a:pPr>
            <a:r>
              <a:rPr lang="en-US" sz="3000" dirty="0"/>
              <a:t>Game </a:t>
            </a:r>
            <a:r>
              <a:rPr lang="en-US" sz="3000" dirty="0" smtClean="0"/>
              <a:t>Playing</a:t>
            </a:r>
          </a:p>
          <a:p>
            <a:r>
              <a:rPr lang="en-US" sz="3000" b="1" dirty="0"/>
              <a:t>The main features of fifth generation </a:t>
            </a:r>
            <a:r>
              <a:rPr lang="en-US" sz="3000" b="1" dirty="0" smtClean="0"/>
              <a:t>are:</a:t>
            </a:r>
            <a:endParaRPr lang="en-US" sz="3000" b="1" dirty="0"/>
          </a:p>
          <a:p>
            <a:pPr marL="457200" indent="-457200">
              <a:buFont typeface="Wingdings" panose="05000000000000000000" pitchFamily="2" charset="2"/>
              <a:buChar char="Ø"/>
            </a:pPr>
            <a:r>
              <a:rPr lang="en-US" sz="3000" dirty="0"/>
              <a:t>Development of true artificial </a:t>
            </a:r>
            <a:r>
              <a:rPr lang="en-US" sz="3000" dirty="0" smtClean="0"/>
              <a:t>intelligence</a:t>
            </a:r>
            <a:endParaRPr lang="en-US" sz="3000" dirty="0"/>
          </a:p>
          <a:p>
            <a:pPr marL="457200" indent="-457200">
              <a:buFont typeface="Wingdings" panose="05000000000000000000" pitchFamily="2" charset="2"/>
              <a:buChar char="Ø"/>
            </a:pPr>
            <a:r>
              <a:rPr lang="en-US" sz="3000" dirty="0"/>
              <a:t>Advancement in Superconductor </a:t>
            </a:r>
            <a:r>
              <a:rPr lang="en-US" sz="3000" dirty="0" smtClean="0"/>
              <a:t>technology.</a:t>
            </a:r>
            <a:endParaRPr lang="en-US" sz="3000" dirty="0"/>
          </a:p>
          <a:p>
            <a:pPr marL="457200" indent="-457200">
              <a:buFont typeface="Wingdings" panose="05000000000000000000" pitchFamily="2" charset="2"/>
              <a:buChar char="Ø"/>
            </a:pPr>
            <a:r>
              <a:rPr lang="en-US" sz="3000" dirty="0"/>
              <a:t>More user-friendly interfaces with multimedia </a:t>
            </a:r>
            <a:r>
              <a:rPr lang="en-US" sz="3000" dirty="0" smtClean="0"/>
              <a:t>features.</a:t>
            </a:r>
            <a:endParaRPr lang="en-US" sz="3000" dirty="0"/>
          </a:p>
          <a:p>
            <a:pPr marL="457200" indent="-457200">
              <a:buFont typeface="Wingdings" panose="05000000000000000000" pitchFamily="2" charset="2"/>
              <a:buChar char="Ø"/>
            </a:pPr>
            <a:r>
              <a:rPr lang="en-US" sz="3000" dirty="0"/>
              <a:t>Availability of very powerful and compact computers at cheaper </a:t>
            </a:r>
            <a:r>
              <a:rPr lang="en-US" sz="3000" dirty="0" smtClean="0"/>
              <a:t>rates.</a:t>
            </a:r>
            <a:endParaRPr lang="en-US" sz="3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22828440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3200"/>
            <a:ext cx="6347714" cy="1320800"/>
          </a:xfrm>
        </p:spPr>
        <p:txBody>
          <a:bodyPr/>
          <a:lstStyle/>
          <a:p>
            <a:r>
              <a:rPr lang="en-US" dirty="0" smtClean="0"/>
              <a:t>Data and information </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17939114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7672" y="1295400"/>
            <a:ext cx="8229600" cy="2862322"/>
          </a:xfrm>
          <a:prstGeom prst="rect">
            <a:avLst/>
          </a:prstGeom>
        </p:spPr>
        <p:txBody>
          <a:bodyPr wrap="square">
            <a:spAutoFit/>
          </a:bodyPr>
          <a:lstStyle/>
          <a:p>
            <a:endParaRPr lang="en-US" sz="3000" dirty="0" smtClean="0"/>
          </a:p>
          <a:p>
            <a:pPr marL="457200" indent="-457200">
              <a:buFont typeface="Wingdings" panose="05000000000000000000" pitchFamily="2" charset="2"/>
              <a:buChar char="Ø"/>
            </a:pPr>
            <a:r>
              <a:rPr lang="en-US" sz="3000" dirty="0" smtClean="0"/>
              <a:t>A collection of raw fact n figure is called data .</a:t>
            </a:r>
          </a:p>
          <a:p>
            <a:pPr marL="457200" indent="-457200">
              <a:buFont typeface="Wingdings" panose="05000000000000000000" pitchFamily="2" charset="2"/>
              <a:buChar char="Ø"/>
            </a:pPr>
            <a:r>
              <a:rPr lang="en-US" sz="3000" dirty="0" smtClean="0"/>
              <a:t>Data may consist of number , characters, symbols or pictures etc .</a:t>
            </a:r>
          </a:p>
          <a:p>
            <a:pPr marL="457200" indent="-457200">
              <a:buFont typeface="Wingdings" panose="05000000000000000000" pitchFamily="2" charset="2"/>
              <a:buChar char="Ø"/>
            </a:pPr>
            <a:endParaRPr lang="en-US" sz="3000" dirty="0"/>
          </a:p>
        </p:txBody>
      </p:sp>
      <p:sp>
        <p:nvSpPr>
          <p:cNvPr id="3" name="Title 2"/>
          <p:cNvSpPr>
            <a:spLocks noGrp="1"/>
          </p:cNvSpPr>
          <p:nvPr>
            <p:ph type="title"/>
          </p:nvPr>
        </p:nvSpPr>
        <p:spPr>
          <a:xfrm>
            <a:off x="533400" y="304800"/>
            <a:ext cx="7055380" cy="1400530"/>
          </a:xfrm>
        </p:spPr>
        <p:txBody>
          <a:bodyPr>
            <a:normAutofit fontScale="90000"/>
          </a:bodyPr>
          <a:lstStyle/>
          <a:p>
            <a:r>
              <a:rPr lang="en-US" sz="4400" dirty="0" smtClean="0"/>
              <a:t/>
            </a:r>
            <a:br>
              <a:rPr lang="en-US" sz="4400" dirty="0" smtClean="0"/>
            </a:br>
            <a:r>
              <a:rPr lang="en-US" sz="4400" b="1" u="sng" dirty="0" smtClean="0"/>
              <a:t>DATA</a:t>
            </a:r>
            <a:r>
              <a:rPr lang="en-US" sz="4400" dirty="0"/>
              <a:t/>
            </a:r>
            <a:br>
              <a:rPr lang="en-US" sz="4400" dirty="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41661803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762000"/>
            <a:ext cx="7848600" cy="4247317"/>
          </a:xfrm>
          <a:prstGeom prst="rect">
            <a:avLst/>
          </a:prstGeom>
        </p:spPr>
        <p:txBody>
          <a:bodyPr wrap="square">
            <a:spAutoFit/>
          </a:bodyPr>
          <a:lstStyle/>
          <a:p>
            <a:endParaRPr lang="en-US" sz="3000" dirty="0" smtClean="0"/>
          </a:p>
          <a:p>
            <a:endParaRPr lang="en-US" sz="3000" dirty="0" smtClean="0"/>
          </a:p>
          <a:p>
            <a:r>
              <a:rPr lang="en-US" sz="3000" dirty="0"/>
              <a:t> </a:t>
            </a:r>
            <a:r>
              <a:rPr lang="en-US" sz="3000" dirty="0" smtClean="0"/>
              <a:t>  </a:t>
            </a:r>
          </a:p>
          <a:p>
            <a:pPr marL="457200" indent="-457200">
              <a:buFont typeface="Wingdings" panose="05000000000000000000" pitchFamily="2" charset="2"/>
              <a:buChar char="Ø"/>
            </a:pPr>
            <a:r>
              <a:rPr lang="en-US" sz="3000" dirty="0" smtClean="0"/>
              <a:t>The processed data is called information.</a:t>
            </a:r>
          </a:p>
          <a:p>
            <a:pPr marL="457200" indent="-457200">
              <a:buFont typeface="Wingdings" panose="05000000000000000000" pitchFamily="2" charset="2"/>
              <a:buChar char="Ø"/>
            </a:pPr>
            <a:endParaRPr lang="en-US" sz="3000" dirty="0" smtClean="0"/>
          </a:p>
          <a:p>
            <a:pPr marL="457200" indent="-457200">
              <a:buFont typeface="Wingdings" panose="05000000000000000000" pitchFamily="2" charset="2"/>
              <a:buChar char="Ø"/>
            </a:pPr>
            <a:r>
              <a:rPr lang="en-US" sz="3000" dirty="0" smtClean="0"/>
              <a:t>Information is an organized and processed form of data .</a:t>
            </a:r>
          </a:p>
          <a:p>
            <a:endParaRPr lang="en-US" sz="3000" dirty="0"/>
          </a:p>
        </p:txBody>
      </p:sp>
      <p:sp>
        <p:nvSpPr>
          <p:cNvPr id="3" name="Title 2"/>
          <p:cNvSpPr>
            <a:spLocks noGrp="1"/>
          </p:cNvSpPr>
          <p:nvPr>
            <p:ph type="title"/>
          </p:nvPr>
        </p:nvSpPr>
        <p:spPr/>
        <p:txBody>
          <a:bodyPr>
            <a:normAutofit fontScale="90000"/>
          </a:bodyPr>
          <a:lstStyle/>
          <a:p>
            <a:r>
              <a:rPr lang="en-US" sz="4400" dirty="0" smtClean="0"/>
              <a:t/>
            </a:r>
            <a:br>
              <a:rPr lang="en-US" sz="4400" dirty="0" smtClean="0"/>
            </a:br>
            <a:r>
              <a:rPr lang="en-US" sz="4400" b="1" u="sng" dirty="0" smtClean="0"/>
              <a:t>Information</a:t>
            </a:r>
            <a:endParaRPr lang="en-US" b="1" u="sn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12887598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063986652"/>
              </p:ext>
            </p:extLst>
          </p:nvPr>
        </p:nvGraphicFramePr>
        <p:xfrm>
          <a:off x="381000" y="1295400"/>
          <a:ext cx="8153400" cy="4955867"/>
        </p:xfrm>
        <a:graphic>
          <a:graphicData uri="http://schemas.openxmlformats.org/drawingml/2006/table">
            <a:tbl>
              <a:tblPr/>
              <a:tblGrid>
                <a:gridCol w="603956"/>
                <a:gridCol w="1358900"/>
                <a:gridCol w="6190544"/>
              </a:tblGrid>
              <a:tr h="494233">
                <a:tc>
                  <a:txBody>
                    <a:bodyPr/>
                    <a:lstStyle/>
                    <a:p>
                      <a:pPr algn="ctr" fontAlgn="t"/>
                      <a:r>
                        <a:rPr lang="en-US" sz="1800" b="1" dirty="0" smtClean="0">
                          <a:effectLst/>
                        </a:rPr>
                        <a:t>S.No</a:t>
                      </a:r>
                      <a:endParaRPr lang="en-US" sz="1800" b="1" dirty="0">
                        <a:effectLst/>
                      </a:endParaRPr>
                    </a:p>
                  </a:txBody>
                  <a:tcPr marL="28197" marR="28197" marT="28197" marB="28197">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chemeClr val="bg2"/>
                    </a:solidFill>
                  </a:tcPr>
                </a:tc>
                <a:tc>
                  <a:txBody>
                    <a:bodyPr/>
                    <a:lstStyle/>
                    <a:p>
                      <a:pPr algn="ctr" fontAlgn="t"/>
                      <a:r>
                        <a:rPr lang="en-US" sz="1800" b="1" dirty="0">
                          <a:effectLst/>
                        </a:rPr>
                        <a:t>Operation</a:t>
                      </a:r>
                    </a:p>
                  </a:txBody>
                  <a:tcPr marL="28197" marR="28197" marT="28197" marB="28197">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chemeClr val="bg2"/>
                    </a:solidFill>
                  </a:tcPr>
                </a:tc>
                <a:tc>
                  <a:txBody>
                    <a:bodyPr/>
                    <a:lstStyle/>
                    <a:p>
                      <a:pPr algn="ctr" fontAlgn="t"/>
                      <a:r>
                        <a:rPr lang="en-US" sz="1800" b="1" dirty="0">
                          <a:effectLst/>
                        </a:rPr>
                        <a:t>Description</a:t>
                      </a:r>
                    </a:p>
                  </a:txBody>
                  <a:tcPr marL="28197" marR="28197" marT="28197" marB="28197">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chemeClr val="bg2"/>
                    </a:solidFill>
                  </a:tcPr>
                </a:tc>
              </a:tr>
              <a:tr h="914400">
                <a:tc>
                  <a:txBody>
                    <a:bodyPr/>
                    <a:lstStyle/>
                    <a:p>
                      <a:pPr algn="ctr" fontAlgn="ctr"/>
                      <a:r>
                        <a:rPr lang="en-US" sz="1800" dirty="0">
                          <a:effectLst/>
                        </a:rPr>
                        <a:t>1</a:t>
                      </a:r>
                    </a:p>
                  </a:txBody>
                  <a:tcPr marL="28197" marR="28197" marT="28197" marB="28197"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ctr" fontAlgn="ctr"/>
                      <a:r>
                        <a:rPr lang="en-US" sz="1600" dirty="0">
                          <a:effectLst/>
                        </a:rPr>
                        <a:t>Take Input</a:t>
                      </a:r>
                    </a:p>
                  </a:txBody>
                  <a:tcPr marL="28197" marR="28197" marT="28197" marB="28197"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endParaRPr lang="en-US" sz="1800" dirty="0" smtClean="0">
                        <a:effectLst/>
                      </a:endParaRPr>
                    </a:p>
                    <a:p>
                      <a:pPr fontAlgn="t"/>
                      <a:r>
                        <a:rPr lang="en-US" sz="1800" dirty="0" smtClean="0">
                          <a:effectLst/>
                        </a:rPr>
                        <a:t>The </a:t>
                      </a:r>
                      <a:r>
                        <a:rPr lang="en-US" sz="1800" dirty="0">
                          <a:effectLst/>
                        </a:rPr>
                        <a:t>process of entering data and instructions into the computer system.</a:t>
                      </a:r>
                    </a:p>
                  </a:txBody>
                  <a:tcPr marL="28197" marR="28197" marT="28197" marB="28197">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910831">
                <a:tc>
                  <a:txBody>
                    <a:bodyPr/>
                    <a:lstStyle/>
                    <a:p>
                      <a:pPr algn="ctr" fontAlgn="ctr"/>
                      <a:r>
                        <a:rPr lang="en-US" sz="1800" dirty="0">
                          <a:effectLst/>
                        </a:rPr>
                        <a:t>2</a:t>
                      </a:r>
                    </a:p>
                  </a:txBody>
                  <a:tcPr marL="28197" marR="28197" marT="28197" marB="28197"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ctr" fontAlgn="ctr"/>
                      <a:r>
                        <a:rPr lang="en-US" sz="1600" dirty="0">
                          <a:effectLst/>
                        </a:rPr>
                        <a:t>Store Data</a:t>
                      </a:r>
                    </a:p>
                  </a:txBody>
                  <a:tcPr marL="28197" marR="28197" marT="28197" marB="28197"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endParaRPr lang="en-US" sz="1800" dirty="0" smtClean="0">
                        <a:effectLst/>
                      </a:endParaRPr>
                    </a:p>
                    <a:p>
                      <a:pPr fontAlgn="t"/>
                      <a:r>
                        <a:rPr lang="en-US" sz="1800" dirty="0" smtClean="0">
                          <a:effectLst/>
                        </a:rPr>
                        <a:t>Saving </a:t>
                      </a:r>
                      <a:r>
                        <a:rPr lang="en-US" sz="1800" dirty="0">
                          <a:effectLst/>
                        </a:rPr>
                        <a:t>data and instructions so that they are available for processing as and when required.</a:t>
                      </a:r>
                    </a:p>
                  </a:txBody>
                  <a:tcPr marL="28197" marR="28197" marT="28197" marB="28197">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917969">
                <a:tc>
                  <a:txBody>
                    <a:bodyPr/>
                    <a:lstStyle/>
                    <a:p>
                      <a:pPr algn="ctr" fontAlgn="ctr"/>
                      <a:r>
                        <a:rPr lang="en-US" sz="1800" dirty="0">
                          <a:effectLst/>
                        </a:rPr>
                        <a:t>3</a:t>
                      </a:r>
                    </a:p>
                  </a:txBody>
                  <a:tcPr marL="28197" marR="28197" marT="28197" marB="28197"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ctr" fontAlgn="ctr"/>
                      <a:r>
                        <a:rPr lang="en-US" sz="1600" dirty="0">
                          <a:effectLst/>
                        </a:rPr>
                        <a:t>Processing Data</a:t>
                      </a:r>
                    </a:p>
                  </a:txBody>
                  <a:tcPr marL="28197" marR="28197" marT="28197" marB="28197"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endParaRPr lang="en-US" sz="1800" dirty="0" smtClean="0">
                        <a:effectLst/>
                      </a:endParaRPr>
                    </a:p>
                    <a:p>
                      <a:pPr fontAlgn="t"/>
                      <a:r>
                        <a:rPr lang="en-US" sz="1800" dirty="0" smtClean="0">
                          <a:effectLst/>
                        </a:rPr>
                        <a:t>Performing </a:t>
                      </a:r>
                      <a:r>
                        <a:rPr lang="en-US" sz="1800" dirty="0">
                          <a:effectLst/>
                        </a:rPr>
                        <a:t>arithmetic, and logical operations on data in order to convert them into useful information.</a:t>
                      </a:r>
                    </a:p>
                  </a:txBody>
                  <a:tcPr marL="28197" marR="28197" marT="28197" marB="28197">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914400">
                <a:tc>
                  <a:txBody>
                    <a:bodyPr/>
                    <a:lstStyle/>
                    <a:p>
                      <a:pPr algn="ctr" fontAlgn="ctr"/>
                      <a:r>
                        <a:rPr lang="en-US" sz="1800" dirty="0">
                          <a:effectLst/>
                        </a:rPr>
                        <a:t>4</a:t>
                      </a:r>
                    </a:p>
                  </a:txBody>
                  <a:tcPr marL="28197" marR="28197" marT="28197" marB="28197"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ctr" fontAlgn="ctr"/>
                      <a:r>
                        <a:rPr lang="en-US" sz="1600" dirty="0">
                          <a:effectLst/>
                        </a:rPr>
                        <a:t>Output Information</a:t>
                      </a:r>
                    </a:p>
                  </a:txBody>
                  <a:tcPr marL="28197" marR="28197" marT="28197" marB="28197"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endParaRPr lang="en-US" sz="1800" dirty="0" smtClean="0">
                        <a:effectLst/>
                      </a:endParaRPr>
                    </a:p>
                    <a:p>
                      <a:pPr fontAlgn="t"/>
                      <a:r>
                        <a:rPr lang="en-US" sz="1800" dirty="0" smtClean="0">
                          <a:effectLst/>
                        </a:rPr>
                        <a:t>The </a:t>
                      </a:r>
                      <a:r>
                        <a:rPr lang="en-US" sz="1800" dirty="0">
                          <a:effectLst/>
                        </a:rPr>
                        <a:t>process of producing useful information or results for the user, such as a printed report or visual display.</a:t>
                      </a:r>
                    </a:p>
                  </a:txBody>
                  <a:tcPr marL="28197" marR="28197" marT="28197" marB="28197">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804034">
                <a:tc>
                  <a:txBody>
                    <a:bodyPr/>
                    <a:lstStyle/>
                    <a:p>
                      <a:pPr algn="ctr" fontAlgn="ctr"/>
                      <a:r>
                        <a:rPr lang="en-US" sz="1800" dirty="0">
                          <a:effectLst/>
                        </a:rPr>
                        <a:t>5</a:t>
                      </a:r>
                    </a:p>
                  </a:txBody>
                  <a:tcPr marL="28197" marR="28197" marT="28197" marB="28197"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ctr" fontAlgn="ctr"/>
                      <a:r>
                        <a:rPr lang="en-US" sz="1600" dirty="0">
                          <a:effectLst/>
                        </a:rPr>
                        <a:t>Control the workflow</a:t>
                      </a:r>
                    </a:p>
                  </a:txBody>
                  <a:tcPr marL="28197" marR="28197" marT="28197" marB="28197"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en-US" sz="1800" dirty="0">
                          <a:effectLst/>
                        </a:rPr>
                        <a:t>Directs the manner and sequence in which all of the above operations are performed.</a:t>
                      </a:r>
                    </a:p>
                  </a:txBody>
                  <a:tcPr marL="28197" marR="28197" marT="28197" marB="28197">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bl>
          </a:graphicData>
        </a:graphic>
      </p:graphicFrame>
      <p:sp>
        <p:nvSpPr>
          <p:cNvPr id="2" name="Slide Number Placeholder 1"/>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9540129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515416" y="990600"/>
            <a:ext cx="7409383" cy="5334000"/>
          </a:xfrm>
        </p:spPr>
        <p:txBody>
          <a:bodyPr>
            <a:normAutofit/>
          </a:bodyPr>
          <a:lstStyle/>
          <a:p>
            <a:pPr marL="137160" indent="0">
              <a:buNone/>
            </a:pPr>
            <a:r>
              <a:rPr lang="en-US" sz="2800" b="1" dirty="0" smtClean="0">
                <a:latin typeface="Times New Roman" panose="02020603050405020304" pitchFamily="18" charset="0"/>
                <a:cs typeface="Times New Roman" panose="02020603050405020304" pitchFamily="18" charset="0"/>
              </a:rPr>
              <a:t>  </a:t>
            </a:r>
            <a:r>
              <a:rPr lang="en-US" sz="2800" b="1" u="sng" dirty="0" smtClean="0">
                <a:latin typeface="Times New Roman" panose="02020603050405020304" pitchFamily="18" charset="0"/>
                <a:cs typeface="Times New Roman" panose="02020603050405020304" pitchFamily="18" charset="0"/>
              </a:rPr>
              <a:t>COMPUTER</a:t>
            </a:r>
          </a:p>
          <a:p>
            <a:endParaRPr lang="en-US" sz="3000" dirty="0" smtClean="0">
              <a:latin typeface="Times New Roman" panose="02020603050405020304" pitchFamily="18" charset="0"/>
              <a:cs typeface="Times New Roman" panose="02020603050405020304" pitchFamily="18" charset="0"/>
            </a:endParaRPr>
          </a:p>
          <a:p>
            <a:r>
              <a:rPr lang="en-US" sz="3000" dirty="0" smtClean="0">
                <a:latin typeface="Times New Roman" panose="02020603050405020304" pitchFamily="18" charset="0"/>
                <a:cs typeface="Times New Roman" panose="02020603050405020304" pitchFamily="18" charset="0"/>
              </a:rPr>
              <a:t>A</a:t>
            </a:r>
            <a:r>
              <a:rPr lang="en-US" sz="3000" dirty="0">
                <a:latin typeface="Times New Roman" panose="02020603050405020304" pitchFamily="18" charset="0"/>
                <a:cs typeface="Times New Roman" panose="02020603050405020304" pitchFamily="18" charset="0"/>
              </a:rPr>
              <a:t> computer is an electronic device that manipulates information, or data. </a:t>
            </a:r>
            <a:r>
              <a:rPr lang="en-US" sz="3000" dirty="0" smtClean="0">
                <a:latin typeface="Times New Roman" panose="02020603050405020304" pitchFamily="18" charset="0"/>
                <a:cs typeface="Times New Roman" panose="02020603050405020304" pitchFamily="18" charset="0"/>
              </a:rPr>
              <a:t>It </a:t>
            </a:r>
            <a:r>
              <a:rPr lang="en-US" sz="3000" dirty="0">
                <a:latin typeface="Times New Roman" panose="02020603050405020304" pitchFamily="18" charset="0"/>
                <a:cs typeface="Times New Roman" panose="02020603050405020304" pitchFamily="18" charset="0"/>
              </a:rPr>
              <a:t>has the ability to store, retrieve, and process data. </a:t>
            </a:r>
            <a:endParaRPr lang="en-US" sz="3000" dirty="0" smtClean="0">
              <a:latin typeface="Times New Roman" panose="02020603050405020304" pitchFamily="18" charset="0"/>
              <a:cs typeface="Times New Roman" panose="02020603050405020304" pitchFamily="18" charset="0"/>
            </a:endParaRPr>
          </a:p>
          <a:p>
            <a:pPr marL="137160" indent="0">
              <a:buNone/>
            </a:pPr>
            <a:r>
              <a:rPr lang="en-US" sz="3000" dirty="0" smtClean="0">
                <a:latin typeface="Times New Roman" panose="02020603050405020304" pitchFamily="18" charset="0"/>
                <a:cs typeface="Times New Roman" panose="02020603050405020304" pitchFamily="18" charset="0"/>
              </a:rPr>
              <a:t>    </a:t>
            </a:r>
            <a:endParaRPr lang="en-US" sz="3000" dirty="0">
              <a:latin typeface="Times New Roman" panose="02020603050405020304" pitchFamily="18" charset="0"/>
              <a:cs typeface="Times New Roman" panose="02020603050405020304" pitchFamily="18" charset="0"/>
            </a:endParaRPr>
          </a:p>
          <a:p>
            <a:r>
              <a:rPr lang="en-US" sz="3000" dirty="0" smtClean="0">
                <a:latin typeface="Times New Roman" panose="02020603050405020304" pitchFamily="18" charset="0"/>
                <a:cs typeface="Times New Roman" panose="02020603050405020304" pitchFamily="18" charset="0"/>
              </a:rPr>
              <a:t> A computer is a machine that can be program to accept data , process data into useful information and store it for later use .</a:t>
            </a:r>
          </a:p>
        </p:txBody>
      </p:sp>
      <p:sp>
        <p:nvSpPr>
          <p:cNvPr id="7" name="Rectangle 6"/>
          <p:cNvSpPr/>
          <p:nvPr/>
        </p:nvSpPr>
        <p:spPr>
          <a:xfrm>
            <a:off x="457200" y="2286000"/>
            <a:ext cx="8077200" cy="461665"/>
          </a:xfrm>
          <a:prstGeom prst="rect">
            <a:avLst/>
          </a:prstGeom>
        </p:spPr>
        <p:txBody>
          <a:bodyPr wrap="square">
            <a:spAutoFit/>
          </a:bodyPr>
          <a:lstStyle/>
          <a:p>
            <a:endParaRPr lang="en-US" sz="2400" dirty="0">
              <a:latin typeface="Calibri" panose="020F0502020204030204" pitchFamily="34" charset="0"/>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28244305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Types of Computers</a:t>
            </a:r>
            <a:br>
              <a:rPr lang="en-US" dirty="0"/>
            </a:br>
            <a:endParaRPr lang="en-US" dirty="0"/>
          </a:p>
        </p:txBody>
      </p:sp>
      <p:sp>
        <p:nvSpPr>
          <p:cNvPr id="3" name="Rectangle 2"/>
          <p:cNvSpPr/>
          <p:nvPr/>
        </p:nvSpPr>
        <p:spPr>
          <a:xfrm>
            <a:off x="990600" y="1828800"/>
            <a:ext cx="6248400" cy="2677656"/>
          </a:xfrm>
          <a:prstGeom prst="rect">
            <a:avLst/>
          </a:prstGeom>
        </p:spPr>
        <p:txBody>
          <a:bodyPr wrap="square">
            <a:spAutoFit/>
          </a:bodyPr>
          <a:lstStyle/>
          <a:p>
            <a:pPr marL="457200" indent="-457200">
              <a:buFont typeface="Wingdings" panose="05000000000000000000" pitchFamily="2" charset="2"/>
              <a:buChar char="Ø"/>
            </a:pPr>
            <a:r>
              <a:rPr lang="en-US" sz="3000" dirty="0" smtClean="0"/>
              <a:t>Supercomputers</a:t>
            </a:r>
          </a:p>
          <a:p>
            <a:pPr marL="457200" indent="-457200">
              <a:buFont typeface="Wingdings" panose="05000000000000000000" pitchFamily="2" charset="2"/>
              <a:buChar char="Ø"/>
            </a:pPr>
            <a:r>
              <a:rPr lang="en-US" sz="3000" dirty="0" smtClean="0"/>
              <a:t>Mainframes</a:t>
            </a:r>
          </a:p>
          <a:p>
            <a:pPr marL="457200" indent="-457200">
              <a:buFont typeface="Wingdings" panose="05000000000000000000" pitchFamily="2" charset="2"/>
              <a:buChar char="Ø"/>
            </a:pPr>
            <a:r>
              <a:rPr lang="en-US" sz="3000" dirty="0" smtClean="0"/>
              <a:t>Mini-Computers</a:t>
            </a:r>
          </a:p>
          <a:p>
            <a:pPr marL="457200" indent="-457200">
              <a:buFont typeface="Wingdings" panose="05000000000000000000" pitchFamily="2" charset="2"/>
              <a:buChar char="Ø"/>
            </a:pPr>
            <a:r>
              <a:rPr lang="en-US" sz="3000" dirty="0"/>
              <a:t>Personal Computers (PC</a:t>
            </a:r>
            <a:r>
              <a:rPr lang="en-US" sz="3000" dirty="0" smtClean="0"/>
              <a:t>)</a:t>
            </a:r>
            <a:endParaRPr lang="en-US" sz="3000" dirty="0"/>
          </a:p>
          <a:p>
            <a:pPr marL="285750" indent="-285750">
              <a:buFont typeface="Wingdings" panose="05000000000000000000" pitchFamily="2" charset="2"/>
              <a:buChar char="Ø"/>
            </a:pPr>
            <a:endParaRPr lang="en-US" sz="3000" dirty="0"/>
          </a:p>
          <a:p>
            <a:pPr marL="285750" indent="-285750">
              <a:buFont typeface="Wingdings" panose="05000000000000000000" pitchFamily="2" charset="2"/>
              <a:buChar char="v"/>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38705701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Types of Computers</a:t>
            </a:r>
            <a:br>
              <a:rPr lang="en-US" dirty="0"/>
            </a:br>
            <a:endParaRPr lang="en-US" dirty="0"/>
          </a:p>
        </p:txBody>
      </p:sp>
      <p:sp>
        <p:nvSpPr>
          <p:cNvPr id="4" name="Rectangle 3"/>
          <p:cNvSpPr/>
          <p:nvPr/>
        </p:nvSpPr>
        <p:spPr>
          <a:xfrm>
            <a:off x="457200" y="1524000"/>
            <a:ext cx="7848600" cy="3582519"/>
          </a:xfrm>
          <a:prstGeom prst="rect">
            <a:avLst/>
          </a:prstGeom>
        </p:spPr>
        <p:txBody>
          <a:bodyPr wrap="square">
            <a:spAutoFit/>
          </a:bodyPr>
          <a:lstStyle/>
          <a:p>
            <a:pPr marL="457200" indent="-457200">
              <a:lnSpc>
                <a:spcPct val="90000"/>
              </a:lnSpc>
              <a:buFont typeface="Wingdings" panose="05000000000000000000" pitchFamily="2" charset="2"/>
              <a:buChar char="Ø"/>
            </a:pPr>
            <a:r>
              <a:rPr lang="en-US" sz="2800" dirty="0" smtClean="0"/>
              <a:t>Supercomputers</a:t>
            </a:r>
            <a:r>
              <a:rPr lang="en-US" sz="2800" dirty="0"/>
              <a:t>:</a:t>
            </a:r>
            <a:endParaRPr lang="en-US" sz="2800" dirty="0" smtClean="0"/>
          </a:p>
          <a:p>
            <a:pPr>
              <a:lnSpc>
                <a:spcPct val="90000"/>
              </a:lnSpc>
            </a:pPr>
            <a:r>
              <a:rPr lang="en-US" sz="2800" dirty="0" smtClean="0"/>
              <a:t>                            are </a:t>
            </a:r>
            <a:r>
              <a:rPr lang="en-US" sz="2800" dirty="0"/>
              <a:t>used to process very large amounts of information including processing information </a:t>
            </a:r>
            <a:r>
              <a:rPr lang="en-US" sz="2800" dirty="0" smtClean="0"/>
              <a:t>to </a:t>
            </a:r>
            <a:r>
              <a:rPr lang="en-US" sz="2800" dirty="0"/>
              <a:t>satellite images and navigation, and process military war scenarios.</a:t>
            </a:r>
          </a:p>
          <a:p>
            <a:pPr marL="457200" indent="-457200">
              <a:lnSpc>
                <a:spcPct val="90000"/>
              </a:lnSpc>
              <a:buFont typeface="Wingdings" panose="05000000000000000000" pitchFamily="2" charset="2"/>
              <a:buChar char="Ø"/>
            </a:pPr>
            <a:r>
              <a:rPr lang="en-US" sz="2800" dirty="0" smtClean="0"/>
              <a:t>Mainframes:</a:t>
            </a:r>
          </a:p>
          <a:p>
            <a:pPr>
              <a:lnSpc>
                <a:spcPct val="90000"/>
              </a:lnSpc>
            </a:pPr>
            <a:r>
              <a:rPr lang="en-US" sz="2800" dirty="0"/>
              <a:t> </a:t>
            </a:r>
            <a:r>
              <a:rPr lang="en-US" sz="2800" dirty="0" smtClean="0"/>
              <a:t>                      are </a:t>
            </a:r>
            <a:r>
              <a:rPr lang="en-US" sz="2800" dirty="0"/>
              <a:t>used by government and businesses to process very large amounts of information.</a:t>
            </a:r>
          </a:p>
        </p:txBody>
      </p:sp>
      <p:sp>
        <p:nvSpPr>
          <p:cNvPr id="2" name="Slide Number Placeholder 1"/>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34537644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4710" y="1524000"/>
            <a:ext cx="7924800" cy="3610219"/>
          </a:xfrm>
          <a:prstGeom prst="rect">
            <a:avLst/>
          </a:prstGeom>
        </p:spPr>
        <p:txBody>
          <a:bodyPr wrap="square">
            <a:spAutoFit/>
          </a:bodyPr>
          <a:lstStyle/>
          <a:p>
            <a:pPr marL="457200" indent="-457200">
              <a:lnSpc>
                <a:spcPct val="90000"/>
              </a:lnSpc>
              <a:buFont typeface="Wingdings" panose="05000000000000000000" pitchFamily="2" charset="2"/>
              <a:buChar char="Ø"/>
            </a:pPr>
            <a:r>
              <a:rPr lang="en-US" sz="2800" dirty="0" smtClean="0"/>
              <a:t>Mini-Computers:</a:t>
            </a:r>
          </a:p>
          <a:p>
            <a:pPr>
              <a:lnSpc>
                <a:spcPct val="90000"/>
              </a:lnSpc>
            </a:pPr>
            <a:r>
              <a:rPr lang="en-US" sz="2800" dirty="0"/>
              <a:t> </a:t>
            </a:r>
            <a:r>
              <a:rPr lang="en-US" sz="2800" dirty="0" smtClean="0"/>
              <a:t>                           </a:t>
            </a:r>
            <a:r>
              <a:rPr lang="en-US" sz="2800" dirty="0"/>
              <a:t>A</a:t>
            </a:r>
            <a:r>
              <a:rPr lang="en-US" sz="2800" dirty="0" smtClean="0"/>
              <a:t>re </a:t>
            </a:r>
            <a:r>
              <a:rPr lang="en-US" sz="2800" dirty="0"/>
              <a:t>similar to </a:t>
            </a:r>
            <a:r>
              <a:rPr lang="en-US" sz="2800" dirty="0" smtClean="0"/>
              <a:t>mainframes.   They </a:t>
            </a:r>
            <a:r>
              <a:rPr lang="en-US" sz="2800" dirty="0"/>
              <a:t>are used by business and government to process large amounts of information.</a:t>
            </a:r>
          </a:p>
          <a:p>
            <a:pPr marL="457200" indent="-457200">
              <a:lnSpc>
                <a:spcPct val="90000"/>
              </a:lnSpc>
              <a:buFont typeface="Wingdings" panose="05000000000000000000" pitchFamily="2" charset="2"/>
              <a:buChar char="Ø"/>
            </a:pPr>
            <a:r>
              <a:rPr lang="en-US" sz="2800" dirty="0"/>
              <a:t>Personal Computers (PC</a:t>
            </a:r>
            <a:r>
              <a:rPr lang="en-US" sz="2800" dirty="0" smtClean="0"/>
              <a:t>):</a:t>
            </a:r>
          </a:p>
          <a:p>
            <a:pPr>
              <a:lnSpc>
                <a:spcPct val="90000"/>
              </a:lnSpc>
            </a:pPr>
            <a:r>
              <a:rPr lang="en-US" sz="2800" dirty="0" smtClean="0"/>
              <a:t>			Personal computer are </a:t>
            </a:r>
            <a:r>
              <a:rPr lang="en-US" sz="2800" dirty="0"/>
              <a:t>smaller and less powerful than the others.  They are used in homes, schools, and small businesses.</a:t>
            </a:r>
          </a:p>
          <a:p>
            <a:pPr>
              <a:lnSpc>
                <a:spcPct val="90000"/>
              </a:lnSpc>
            </a:pPr>
            <a:r>
              <a:rPr lang="en-US" sz="3000" dirty="0" smtClean="0"/>
              <a:t>     </a:t>
            </a:r>
            <a:endParaRPr lang="en-US" sz="3000" dirty="0"/>
          </a:p>
        </p:txBody>
      </p:sp>
      <p:sp>
        <p:nvSpPr>
          <p:cNvPr id="3" name="Title 2"/>
          <p:cNvSpPr>
            <a:spLocks noGrp="1"/>
          </p:cNvSpPr>
          <p:nvPr>
            <p:ph type="title"/>
          </p:nvPr>
        </p:nvSpPr>
        <p:spPr/>
        <p:txBody>
          <a:bodyPr>
            <a:normAutofit/>
          </a:bodyPr>
          <a:lstStyle/>
          <a:p>
            <a:r>
              <a:rPr lang="en-US" dirty="0"/>
              <a:t>Types of Computers</a:t>
            </a:r>
            <a:br>
              <a:rPr lang="en-US" dirty="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22440227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t/>
            </a:r>
            <a:br>
              <a:rPr lang="en-US" dirty="0"/>
            </a:br>
            <a:r>
              <a:rPr lang="en-US" dirty="0" smtClean="0"/>
              <a:t>                 Hardware</a:t>
            </a:r>
            <a:br>
              <a:rPr lang="en-US" dirty="0" smtClean="0"/>
            </a:br>
            <a:endParaRPr lang="en-US" dirty="0"/>
          </a:p>
        </p:txBody>
      </p:sp>
      <p:sp>
        <p:nvSpPr>
          <p:cNvPr id="3" name="Rectangle 2"/>
          <p:cNvSpPr/>
          <p:nvPr/>
        </p:nvSpPr>
        <p:spPr>
          <a:xfrm>
            <a:off x="484710" y="1600200"/>
            <a:ext cx="8305800" cy="2277547"/>
          </a:xfrm>
          <a:prstGeom prst="rect">
            <a:avLst/>
          </a:prstGeom>
        </p:spPr>
        <p:txBody>
          <a:bodyPr wrap="square">
            <a:spAutoFit/>
          </a:bodyPr>
          <a:lstStyle/>
          <a:p>
            <a:endParaRPr lang="en-US" sz="3000" dirty="0"/>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The physical part of a computer are called hardware. The user can see and touch hardware.</a:t>
            </a: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The machine is known as a hardware .</a:t>
            </a:r>
          </a:p>
          <a:p>
            <a:r>
              <a:rPr lang="en-US" sz="2800" dirty="0" smtClean="0">
                <a:latin typeface="Times New Roman" panose="02020603050405020304" pitchFamily="18" charset="0"/>
                <a:cs typeface="Times New Roman" panose="02020603050405020304" pitchFamily="18" charset="0"/>
              </a:rPr>
              <a:t>      Keyboard </a:t>
            </a:r>
            <a:r>
              <a:rPr lang="en-US" sz="2800" dirty="0">
                <a:latin typeface="Times New Roman" panose="02020603050405020304" pitchFamily="18" charset="0"/>
                <a:cs typeface="Times New Roman" panose="02020603050405020304" pitchFamily="18" charset="0"/>
              </a:rPr>
              <a:t>and mouse are example of </a:t>
            </a:r>
            <a:r>
              <a:rPr lang="en-US" sz="2800" dirty="0" smtClean="0">
                <a:latin typeface="Times New Roman" panose="02020603050405020304" pitchFamily="18" charset="0"/>
                <a:cs typeface="Times New Roman" panose="02020603050405020304" pitchFamily="18" charset="0"/>
              </a:rPr>
              <a:t>hardware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26563529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492528"/>
            <a:ext cx="7055380" cy="1400530"/>
          </a:xfrm>
        </p:spPr>
        <p:txBody>
          <a:bodyPr/>
          <a:lstStyle/>
          <a:p>
            <a:r>
              <a:rPr lang="en-US" dirty="0"/>
              <a:t>Hardware</a:t>
            </a:r>
          </a:p>
        </p:txBody>
      </p:sp>
      <p:sp>
        <p:nvSpPr>
          <p:cNvPr id="3" name="Rectangle 2"/>
          <p:cNvSpPr/>
          <p:nvPr/>
        </p:nvSpPr>
        <p:spPr>
          <a:xfrm>
            <a:off x="495300" y="1422411"/>
            <a:ext cx="7848600" cy="954107"/>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There are three types/categories of </a:t>
            </a:r>
            <a:r>
              <a:rPr lang="en-US" sz="2800" dirty="0" smtClean="0">
                <a:latin typeface="Times New Roman" panose="02020603050405020304" pitchFamily="18" charset="0"/>
                <a:cs typeface="Times New Roman" panose="02020603050405020304" pitchFamily="18" charset="0"/>
              </a:rPr>
              <a:t>hardware</a:t>
            </a:r>
          </a:p>
          <a:p>
            <a:endParaRPr lang="en-US" sz="2800" dirty="0"/>
          </a:p>
        </p:txBody>
      </p:sp>
      <p:sp>
        <p:nvSpPr>
          <p:cNvPr id="4" name="Rectangle 3"/>
          <p:cNvSpPr/>
          <p:nvPr/>
        </p:nvSpPr>
        <p:spPr>
          <a:xfrm>
            <a:off x="495300" y="2822941"/>
            <a:ext cx="4038600" cy="1415772"/>
          </a:xfrm>
          <a:prstGeom prst="rect">
            <a:avLst/>
          </a:prstGeom>
        </p:spPr>
        <p:txBody>
          <a:bodyPr wrap="square">
            <a:spAutoFit/>
          </a:bodyPr>
          <a:lstStyle/>
          <a:p>
            <a:r>
              <a:rPr lang="fr-FR" sz="3000" dirty="0" smtClean="0"/>
              <a:t> 1</a:t>
            </a:r>
            <a:r>
              <a:rPr lang="fr-FR" sz="2800" dirty="0" smtClean="0">
                <a:latin typeface="Times New Roman" panose="02020603050405020304" pitchFamily="18" charset="0"/>
                <a:cs typeface="Times New Roman" panose="02020603050405020304" pitchFamily="18" charset="0"/>
              </a:rPr>
              <a:t>.  </a:t>
            </a:r>
            <a:r>
              <a:rPr lang="fr-FR" sz="2800" dirty="0">
                <a:latin typeface="Times New Roman" panose="02020603050405020304" pitchFamily="18" charset="0"/>
                <a:cs typeface="Times New Roman" panose="02020603050405020304" pitchFamily="18" charset="0"/>
              </a:rPr>
              <a:t>Input Devices</a:t>
            </a:r>
          </a:p>
          <a:p>
            <a:r>
              <a:rPr lang="fr-FR" sz="2800" dirty="0">
                <a:latin typeface="Times New Roman" panose="02020603050405020304" pitchFamily="18" charset="0"/>
                <a:cs typeface="Times New Roman" panose="02020603050405020304" pitchFamily="18" charset="0"/>
              </a:rPr>
              <a:t> 2.  Output Devices</a:t>
            </a:r>
          </a:p>
          <a:p>
            <a:r>
              <a:rPr lang="fr-FR" sz="2800" dirty="0">
                <a:latin typeface="Times New Roman" panose="02020603050405020304" pitchFamily="18" charset="0"/>
                <a:cs typeface="Times New Roman" panose="02020603050405020304" pitchFamily="18" charset="0"/>
              </a:rPr>
              <a:t> 3.  Storage Devices</a:t>
            </a:r>
            <a:endParaRPr lang="en-US" sz="2800"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4722670" y="2613759"/>
            <a:ext cx="3735530" cy="2816886"/>
          </a:xfrm>
          <a:prstGeom prst="rect">
            <a:avLst/>
          </a:prstGeom>
        </p:spPr>
      </p:pic>
      <p:sp>
        <p:nvSpPr>
          <p:cNvPr id="6" name="Slide Number Placeholder 5"/>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37980391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Output Devices</a:t>
            </a:r>
          </a:p>
        </p:txBody>
      </p:sp>
      <p:sp>
        <p:nvSpPr>
          <p:cNvPr id="3" name="Rectangle 2"/>
          <p:cNvSpPr/>
          <p:nvPr/>
        </p:nvSpPr>
        <p:spPr>
          <a:xfrm>
            <a:off x="762000" y="1417638"/>
            <a:ext cx="7467600" cy="954107"/>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Output basically means getting data out of the computer.</a:t>
            </a:r>
          </a:p>
        </p:txBody>
      </p:sp>
      <p:sp>
        <p:nvSpPr>
          <p:cNvPr id="4" name="Rectangle 3"/>
          <p:cNvSpPr/>
          <p:nvPr/>
        </p:nvSpPr>
        <p:spPr>
          <a:xfrm>
            <a:off x="914400" y="2833090"/>
            <a:ext cx="3352800" cy="2246769"/>
          </a:xfrm>
          <a:prstGeom prst="rect">
            <a:avLst/>
          </a:prstGeom>
        </p:spPr>
        <p:txBody>
          <a:bodyPr wrap="square">
            <a:spAutoFit/>
          </a:bodyPr>
          <a:lstStyle/>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Monitor</a:t>
            </a: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Printer</a:t>
            </a: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Speakers</a:t>
            </a: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Headphones</a:t>
            </a:r>
            <a:endParaRPr lang="en-US" sz="28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Fax</a:t>
            </a:r>
          </a:p>
        </p:txBody>
      </p:sp>
      <p:pic>
        <p:nvPicPr>
          <p:cNvPr id="5" name="Picture 4"/>
          <p:cNvPicPr>
            <a:picLocks noChangeAspect="1"/>
          </p:cNvPicPr>
          <p:nvPr/>
        </p:nvPicPr>
        <p:blipFill>
          <a:blip r:embed="rId2"/>
          <a:stretch>
            <a:fillRect/>
          </a:stretch>
        </p:blipFill>
        <p:spPr>
          <a:xfrm>
            <a:off x="5103882" y="2833090"/>
            <a:ext cx="3278118" cy="3271910"/>
          </a:xfrm>
          <a:prstGeom prst="rect">
            <a:avLst/>
          </a:prstGeom>
        </p:spPr>
      </p:pic>
      <p:sp>
        <p:nvSpPr>
          <p:cNvPr id="6" name="Slide Number Placeholder 5"/>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26041696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Storage Devices</a:t>
            </a:r>
          </a:p>
        </p:txBody>
      </p:sp>
      <p:sp>
        <p:nvSpPr>
          <p:cNvPr id="3" name="Rectangle 2"/>
          <p:cNvSpPr/>
          <p:nvPr/>
        </p:nvSpPr>
        <p:spPr>
          <a:xfrm>
            <a:off x="457200" y="1417638"/>
            <a:ext cx="7924800" cy="4431983"/>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Storage devices are both input and output devices in one.  A storage device is a place to keep data that has been processed so that it can be retrieved at a later time to be used </a:t>
            </a:r>
            <a:r>
              <a:rPr lang="en-US" sz="2800" dirty="0" smtClean="0">
                <a:latin typeface="Times New Roman" panose="02020603050405020304" pitchFamily="18" charset="0"/>
                <a:cs typeface="Times New Roman" panose="02020603050405020304" pitchFamily="18" charset="0"/>
              </a:rPr>
              <a:t>again.</a:t>
            </a: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Hard Disk</a:t>
            </a: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Floppy Disk</a:t>
            </a: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CD’s, DVD’s</a:t>
            </a: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Magnetic Tape</a:t>
            </a: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Flash </a:t>
            </a:r>
            <a:r>
              <a:rPr lang="en-US" sz="2800" dirty="0" smtClean="0">
                <a:latin typeface="Times New Roman" panose="02020603050405020304" pitchFamily="18" charset="0"/>
                <a:cs typeface="Times New Roman" panose="02020603050405020304" pitchFamily="18" charset="0"/>
              </a:rPr>
              <a:t>Memory</a:t>
            </a:r>
            <a:endParaRPr lang="en-US" sz="2800" dirty="0">
              <a:latin typeface="Times New Roman" panose="02020603050405020304" pitchFamily="18" charset="0"/>
              <a:cs typeface="Times New Roman" panose="02020603050405020304" pitchFamily="18" charset="0"/>
            </a:endParaRPr>
          </a:p>
          <a:p>
            <a:endParaRPr lang="en-US" sz="3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41147598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Software</a:t>
            </a:r>
            <a:endParaRPr lang="en-US" dirty="0"/>
          </a:p>
        </p:txBody>
      </p:sp>
      <p:sp>
        <p:nvSpPr>
          <p:cNvPr id="3" name="Rectangle 2"/>
          <p:cNvSpPr/>
          <p:nvPr/>
        </p:nvSpPr>
        <p:spPr>
          <a:xfrm>
            <a:off x="457200" y="1410355"/>
            <a:ext cx="8229600" cy="4776692"/>
          </a:xfrm>
          <a:prstGeom prst="rect">
            <a:avLst/>
          </a:prstGeom>
        </p:spPr>
        <p:txBody>
          <a:bodyPr wrap="square">
            <a:spAutoFit/>
          </a:bodyPr>
          <a:lstStyle/>
          <a:p>
            <a:r>
              <a:rPr lang="en-US" sz="2800" dirty="0" smtClean="0">
                <a:latin typeface="Times New Roman" panose="02020603050405020304" pitchFamily="18" charset="0"/>
                <a:cs typeface="Times New Roman" panose="02020603050405020304" pitchFamily="18" charset="0"/>
              </a:rPr>
              <a:t>Software is a set of instruction that tells a computer what to do .</a:t>
            </a: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A computer works according to the given instructions in the software .</a:t>
            </a: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program are called software </a:t>
            </a:r>
            <a:r>
              <a:rPr lang="en-US" sz="2800" dirty="0" smtClean="0">
                <a:latin typeface="Times New Roman" panose="02020603050405020304" pitchFamily="18" charset="0"/>
                <a:cs typeface="Times New Roman" panose="02020603050405020304" pitchFamily="18" charset="0"/>
              </a:rPr>
              <a:t>.</a:t>
            </a:r>
          </a:p>
          <a:p>
            <a:pPr marL="457200" indent="-457200">
              <a:lnSpc>
                <a:spcPct val="80000"/>
              </a:lnSpc>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Computer programmers write the</a:t>
            </a:r>
          </a:p>
          <a:p>
            <a:pPr>
              <a:lnSpc>
                <a:spcPct val="80000"/>
              </a:lnSpc>
            </a:pPr>
            <a:r>
              <a:rPr lang="en-US" sz="2800" dirty="0" smtClean="0">
                <a:latin typeface="Times New Roman" panose="02020603050405020304" pitchFamily="18" charset="0"/>
                <a:cs typeface="Times New Roman" panose="02020603050405020304" pitchFamily="18" charset="0"/>
              </a:rPr>
              <a:t>     codes/instructions that make-up software      applications/programs.</a:t>
            </a:r>
          </a:p>
          <a:p>
            <a:pPr marL="457200" indent="-457200">
              <a:lnSpc>
                <a:spcPct val="80000"/>
              </a:lnSpc>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HTML </a:t>
            </a:r>
            <a:r>
              <a:rPr lang="en-US" sz="2800" dirty="0">
                <a:latin typeface="Times New Roman" panose="02020603050405020304" pitchFamily="18" charset="0"/>
                <a:cs typeface="Times New Roman" panose="02020603050405020304" pitchFamily="18" charset="0"/>
              </a:rPr>
              <a:t>is a type of computer </a:t>
            </a:r>
            <a:r>
              <a:rPr lang="en-US" sz="2800" dirty="0" smtClean="0">
                <a:latin typeface="Times New Roman" panose="02020603050405020304" pitchFamily="18" charset="0"/>
                <a:cs typeface="Times New Roman" panose="02020603050405020304" pitchFamily="18" charset="0"/>
              </a:rPr>
              <a:t>programming</a:t>
            </a:r>
          </a:p>
          <a:p>
            <a:pPr>
              <a:lnSpc>
                <a:spcPct val="80000"/>
              </a:lnSpc>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language that allows programmers to make web pages.</a:t>
            </a:r>
          </a:p>
          <a:p>
            <a:pPr marL="457200" indent="-457200">
              <a:buFont typeface="Wingdings" panose="05000000000000000000" pitchFamily="2" charset="2"/>
              <a:buChar char="Ø"/>
            </a:pPr>
            <a:endParaRPr lang="en-US" sz="3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14874696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 Types of Software</a:t>
            </a:r>
          </a:p>
        </p:txBody>
      </p:sp>
      <p:sp>
        <p:nvSpPr>
          <p:cNvPr id="3" name="Rectangle 2"/>
          <p:cNvSpPr/>
          <p:nvPr/>
        </p:nvSpPr>
        <p:spPr>
          <a:xfrm>
            <a:off x="990600" y="1828800"/>
            <a:ext cx="4343400" cy="3323987"/>
          </a:xfrm>
          <a:prstGeom prst="rect">
            <a:avLst/>
          </a:prstGeom>
        </p:spPr>
        <p:txBody>
          <a:bodyPr wrap="square">
            <a:spAutoFit/>
          </a:bodyPr>
          <a:lstStyle/>
          <a:p>
            <a:pPr marL="457200" indent="-457200">
              <a:buFont typeface="Wingdings" panose="05000000000000000000" pitchFamily="2" charset="2"/>
              <a:buChar char="Ø"/>
            </a:pPr>
            <a:r>
              <a:rPr lang="en-US" sz="3000" dirty="0"/>
              <a:t>Application Software</a:t>
            </a:r>
          </a:p>
          <a:p>
            <a:pPr marL="457200" indent="-457200">
              <a:buFont typeface="Wingdings" panose="05000000000000000000" pitchFamily="2" charset="2"/>
              <a:buChar char="Ø"/>
            </a:pPr>
            <a:endParaRPr lang="en-US" sz="3000" dirty="0"/>
          </a:p>
          <a:p>
            <a:pPr marL="457200" indent="-457200">
              <a:buFont typeface="Wingdings" panose="05000000000000000000" pitchFamily="2" charset="2"/>
              <a:buChar char="Ø"/>
            </a:pPr>
            <a:endParaRPr lang="en-US" sz="3000" dirty="0"/>
          </a:p>
          <a:p>
            <a:pPr marL="457200" indent="-457200">
              <a:buFont typeface="Wingdings" panose="05000000000000000000" pitchFamily="2" charset="2"/>
              <a:buChar char="Ø"/>
            </a:pPr>
            <a:endParaRPr lang="en-US" sz="3000" dirty="0"/>
          </a:p>
          <a:p>
            <a:endParaRPr lang="en-US" sz="3000" dirty="0"/>
          </a:p>
          <a:p>
            <a:pPr marL="457200" indent="-457200">
              <a:buFont typeface="Wingdings" panose="05000000000000000000" pitchFamily="2" charset="2"/>
              <a:buChar char="Ø"/>
            </a:pPr>
            <a:r>
              <a:rPr lang="en-US" sz="3000" dirty="0" smtClean="0"/>
              <a:t>Operating </a:t>
            </a:r>
            <a:r>
              <a:rPr lang="en-US" sz="3000" dirty="0"/>
              <a:t>System Software</a:t>
            </a:r>
          </a:p>
        </p:txBody>
      </p:sp>
      <p:pic>
        <p:nvPicPr>
          <p:cNvPr id="4" name="Picture 3"/>
          <p:cNvPicPr>
            <a:picLocks noChangeAspect="1"/>
          </p:cNvPicPr>
          <p:nvPr/>
        </p:nvPicPr>
        <p:blipFill>
          <a:blip r:embed="rId2"/>
          <a:stretch>
            <a:fillRect/>
          </a:stretch>
        </p:blipFill>
        <p:spPr>
          <a:xfrm>
            <a:off x="5086457" y="1524000"/>
            <a:ext cx="2343473" cy="1759222"/>
          </a:xfrm>
          <a:prstGeom prst="rect">
            <a:avLst/>
          </a:prstGeom>
        </p:spPr>
      </p:pic>
      <p:pic>
        <p:nvPicPr>
          <p:cNvPr id="5" name="Picture 4"/>
          <p:cNvPicPr>
            <a:picLocks noChangeAspect="1"/>
          </p:cNvPicPr>
          <p:nvPr/>
        </p:nvPicPr>
        <p:blipFill>
          <a:blip r:embed="rId3"/>
          <a:stretch>
            <a:fillRect/>
          </a:stretch>
        </p:blipFill>
        <p:spPr>
          <a:xfrm>
            <a:off x="5086457" y="4114800"/>
            <a:ext cx="2581327" cy="1722698"/>
          </a:xfrm>
          <a:prstGeom prst="rect">
            <a:avLst/>
          </a:prstGeom>
        </p:spPr>
      </p:pic>
      <p:sp>
        <p:nvSpPr>
          <p:cNvPr id="6" name="Slide Number Placeholder 5"/>
          <p:cNvSpPr>
            <a:spLocks noGrp="1"/>
          </p:cNvSpPr>
          <p:nvPr>
            <p:ph type="sldNum" sz="quarter" idx="12"/>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10022037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 Software</a:t>
            </a:r>
          </a:p>
        </p:txBody>
      </p:sp>
      <p:sp>
        <p:nvSpPr>
          <p:cNvPr id="3" name="Rectangle 2"/>
          <p:cNvSpPr/>
          <p:nvPr/>
        </p:nvSpPr>
        <p:spPr>
          <a:xfrm>
            <a:off x="685800" y="1374966"/>
            <a:ext cx="7772400" cy="4832092"/>
          </a:xfrm>
          <a:prstGeom prst="rect">
            <a:avLst/>
          </a:prstGeom>
        </p:spPr>
        <p:txBody>
          <a:bodyPr wrap="square">
            <a:spAutoFit/>
          </a:bodyPr>
          <a:lstStyle/>
          <a:p>
            <a:pPr>
              <a:buFont typeface="Wingdings" panose="05000000000000000000" pitchFamily="2" charset="2"/>
              <a:buNone/>
            </a:pPr>
            <a:r>
              <a:rPr lang="en-US" sz="2800" dirty="0" smtClean="0">
                <a:latin typeface="Times New Roman" panose="02020603050405020304" pitchFamily="18" charset="0"/>
                <a:cs typeface="Times New Roman" panose="02020603050405020304" pitchFamily="18" charset="0"/>
              </a:rPr>
              <a:t>1.Business </a:t>
            </a:r>
            <a:r>
              <a:rPr lang="en-US" sz="2800" dirty="0">
                <a:latin typeface="Times New Roman" panose="02020603050405020304" pitchFamily="18" charset="0"/>
                <a:cs typeface="Times New Roman" panose="02020603050405020304" pitchFamily="18" charset="0"/>
              </a:rPr>
              <a:t>software: </a:t>
            </a:r>
            <a:endParaRPr lang="en-US" sz="28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None/>
            </a:pPr>
            <a:r>
              <a:rPr lang="en-US" sz="2800" dirty="0" smtClean="0">
                <a:latin typeface="Times New Roman" panose="02020603050405020304" pitchFamily="18" charset="0"/>
                <a:cs typeface="Times New Roman" panose="02020603050405020304" pitchFamily="18" charset="0"/>
              </a:rPr>
              <a:t>word </a:t>
            </a:r>
            <a:r>
              <a:rPr lang="en-US" sz="2800" dirty="0">
                <a:latin typeface="Times New Roman" panose="02020603050405020304" pitchFamily="18" charset="0"/>
                <a:cs typeface="Times New Roman" panose="02020603050405020304" pitchFamily="18" charset="0"/>
              </a:rPr>
              <a:t>processors, spreadsheets, and database programs</a:t>
            </a:r>
            <a:r>
              <a:rPr lang="en-US" sz="28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None/>
            </a:pPr>
            <a:endParaRPr lang="en-US" sz="2800" dirty="0">
              <a:latin typeface="Times New Roman" panose="02020603050405020304" pitchFamily="18" charset="0"/>
              <a:cs typeface="Times New Roman" panose="02020603050405020304" pitchFamily="18" charset="0"/>
            </a:endParaRPr>
          </a:p>
          <a:p>
            <a:pPr>
              <a:buFont typeface="Wingdings" panose="05000000000000000000" pitchFamily="2" charset="2"/>
              <a:buNone/>
            </a:pPr>
            <a:r>
              <a:rPr lang="en-US" sz="2800" dirty="0" smtClean="0">
                <a:latin typeface="Times New Roman" panose="02020603050405020304" pitchFamily="18" charset="0"/>
                <a:cs typeface="Times New Roman" panose="02020603050405020304" pitchFamily="18" charset="0"/>
              </a:rPr>
              <a:t>2.Communication software:</a:t>
            </a:r>
          </a:p>
          <a:p>
            <a:pPr>
              <a:buFont typeface="Wingdings" panose="05000000000000000000" pitchFamily="2" charset="2"/>
              <a:buNone/>
            </a:pPr>
            <a:r>
              <a:rPr lang="en-US" sz="2800" dirty="0" smtClean="0">
                <a:latin typeface="Times New Roman" panose="02020603050405020304" pitchFamily="18" charset="0"/>
                <a:cs typeface="Times New Roman" panose="02020603050405020304" pitchFamily="18" charset="0"/>
              </a:rPr>
              <a:t>allows </a:t>
            </a:r>
            <a:r>
              <a:rPr lang="en-US" sz="2800" dirty="0">
                <a:latin typeface="Times New Roman" panose="02020603050405020304" pitchFamily="18" charset="0"/>
                <a:cs typeface="Times New Roman" panose="02020603050405020304" pitchFamily="18" charset="0"/>
              </a:rPr>
              <a:t>computers to communicate with other </a:t>
            </a:r>
            <a:r>
              <a:rPr lang="en-US" sz="2800" dirty="0" smtClean="0">
                <a:latin typeface="Times New Roman" panose="02020603050405020304" pitchFamily="18" charset="0"/>
                <a:cs typeface="Times New Roman" panose="02020603050405020304" pitchFamily="18" charset="0"/>
              </a:rPr>
              <a:t>computers fax software, </a:t>
            </a:r>
            <a:r>
              <a:rPr lang="en-US" sz="2800" dirty="0">
                <a:latin typeface="Times New Roman" panose="02020603050405020304" pitchFamily="18" charset="0"/>
                <a:cs typeface="Times New Roman" panose="02020603050405020304" pitchFamily="18" charset="0"/>
              </a:rPr>
              <a:t>Modem Software</a:t>
            </a:r>
            <a:r>
              <a:rPr lang="en-US" sz="28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None/>
            </a:pPr>
            <a:endParaRPr lang="en-US" sz="2800" dirty="0">
              <a:latin typeface="Times New Roman" panose="02020603050405020304" pitchFamily="18" charset="0"/>
              <a:cs typeface="Times New Roman" panose="02020603050405020304" pitchFamily="18" charset="0"/>
            </a:endParaRPr>
          </a:p>
          <a:p>
            <a:pPr>
              <a:buFont typeface="Wingdings" panose="05000000000000000000" pitchFamily="2" charset="2"/>
              <a:buNone/>
            </a:pPr>
            <a:r>
              <a:rPr lang="en-US" sz="2800" dirty="0" smtClean="0">
                <a:latin typeface="Times New Roman" panose="02020603050405020304" pitchFamily="18" charset="0"/>
                <a:cs typeface="Times New Roman" panose="02020603050405020304" pitchFamily="18" charset="0"/>
              </a:rPr>
              <a:t>3.Graphics </a:t>
            </a:r>
            <a:r>
              <a:rPr lang="en-US" sz="2800" dirty="0">
                <a:latin typeface="Times New Roman" panose="02020603050405020304" pitchFamily="18" charset="0"/>
                <a:cs typeface="Times New Roman" panose="02020603050405020304" pitchFamily="18" charset="0"/>
              </a:rPr>
              <a:t>software: </a:t>
            </a:r>
            <a:endParaRPr lang="en-US" sz="28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None/>
            </a:pPr>
            <a:r>
              <a:rPr lang="en-US" sz="2800" dirty="0" smtClean="0">
                <a:latin typeface="Times New Roman" panose="02020603050405020304" pitchFamily="18" charset="0"/>
                <a:cs typeface="Times New Roman" panose="02020603050405020304" pitchFamily="18" charset="0"/>
              </a:rPr>
              <a:t>software </a:t>
            </a:r>
            <a:r>
              <a:rPr lang="en-US" sz="2800" dirty="0">
                <a:latin typeface="Times New Roman" panose="02020603050405020304" pitchFamily="18" charset="0"/>
                <a:cs typeface="Times New Roman" panose="02020603050405020304" pitchFamily="18" charset="0"/>
              </a:rPr>
              <a:t>that allows users to create and manipulate </a:t>
            </a:r>
            <a:r>
              <a:rPr lang="en-US" sz="2800" dirty="0" smtClean="0">
                <a:latin typeface="Times New Roman" panose="02020603050405020304" pitchFamily="18" charset="0"/>
                <a:cs typeface="Times New Roman" panose="02020603050405020304" pitchFamily="18" charset="0"/>
              </a:rPr>
              <a:t>graphics. Photoshop</a:t>
            </a:r>
            <a:r>
              <a:rPr lang="en-US" sz="2800" dirty="0">
                <a:latin typeface="Times New Roman" panose="02020603050405020304" pitchFamily="18" charset="0"/>
                <a:cs typeface="Times New Roman" panose="02020603050405020304" pitchFamily="18" charset="0"/>
              </a:rPr>
              <a:t>, Print Shop, etc.</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val="3954536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295400"/>
            <a:ext cx="7848600" cy="3108543"/>
          </a:xfrm>
          <a:prstGeom prst="rect">
            <a:avLst/>
          </a:prstGeom>
        </p:spPr>
        <p:txBody>
          <a:bodyPr wrap="square">
            <a:spAutoFit/>
          </a:bodyPr>
          <a:lstStyle/>
          <a:p>
            <a:r>
              <a:rPr lang="en-US" sz="2800" dirty="0"/>
              <a:t>To put it simply , a computer is an electronic device that is design to </a:t>
            </a:r>
            <a:r>
              <a:rPr lang="en-US" sz="2800" dirty="0" smtClean="0"/>
              <a:t>work with information.</a:t>
            </a:r>
          </a:p>
          <a:p>
            <a:endParaRPr lang="en-US" sz="2800" dirty="0"/>
          </a:p>
          <a:p>
            <a:r>
              <a:rPr lang="en-US" sz="2800" dirty="0" smtClean="0"/>
              <a:t>The computer.......</a:t>
            </a:r>
          </a:p>
          <a:p>
            <a:pPr marL="457200" indent="-457200">
              <a:buFont typeface="Wingdings" panose="05000000000000000000" pitchFamily="2" charset="2"/>
              <a:buChar char="Ø"/>
            </a:pPr>
            <a:r>
              <a:rPr lang="en-US" sz="2800" dirty="0" smtClean="0"/>
              <a:t>Take in the input information ,then …..</a:t>
            </a:r>
          </a:p>
          <a:p>
            <a:pPr marL="457200" indent="-457200">
              <a:buFont typeface="Wingdings" panose="05000000000000000000" pitchFamily="2" charset="2"/>
              <a:buChar char="Ø"/>
            </a:pPr>
            <a:r>
              <a:rPr lang="en-US" sz="2800" dirty="0" smtClean="0"/>
              <a:t>Process the information , and then…..</a:t>
            </a:r>
          </a:p>
          <a:p>
            <a:pPr marL="457200" indent="-457200">
              <a:buFont typeface="Wingdings" panose="05000000000000000000" pitchFamily="2" charset="2"/>
              <a:buChar char="Ø"/>
            </a:pPr>
            <a:r>
              <a:rPr lang="en-US" sz="2800" dirty="0" smtClean="0"/>
              <a:t>Displays the output results. </a:t>
            </a:r>
            <a:endParaRPr lang="en-US" sz="2800" dirty="0"/>
          </a:p>
        </p:txBody>
      </p:sp>
      <p:sp>
        <p:nvSpPr>
          <p:cNvPr id="3" name="Rectangle 2"/>
          <p:cNvSpPr/>
          <p:nvPr/>
        </p:nvSpPr>
        <p:spPr>
          <a:xfrm>
            <a:off x="533400" y="4648200"/>
            <a:ext cx="8077200" cy="954107"/>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You may already know that you can use a computer to type documents, send email, play games, vedioes etc</a:t>
            </a:r>
          </a:p>
        </p:txBody>
      </p:sp>
      <p:sp>
        <p:nvSpPr>
          <p:cNvPr id="2" name="Slide Number Placeholder 1"/>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40263085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5632" y="1524000"/>
            <a:ext cx="8048767" cy="2806922"/>
          </a:xfrm>
          <a:prstGeom prst="rect">
            <a:avLst/>
          </a:prstGeom>
        </p:spPr>
        <p:txBody>
          <a:bodyPr wrap="square">
            <a:spAutoFit/>
          </a:bodyPr>
          <a:lstStyle/>
          <a:p>
            <a:pPr>
              <a:lnSpc>
                <a:spcPct val="90000"/>
              </a:lnSpc>
              <a:buFont typeface="Wingdings" panose="05000000000000000000" pitchFamily="2" charset="2"/>
              <a:buNone/>
            </a:pPr>
            <a:r>
              <a:rPr lang="en-US" sz="2800" dirty="0" smtClean="0">
                <a:latin typeface="Times New Roman" panose="02020603050405020304" pitchFamily="18" charset="0"/>
                <a:cs typeface="Times New Roman" panose="02020603050405020304" pitchFamily="18" charset="0"/>
              </a:rPr>
              <a:t>4.Education </a:t>
            </a:r>
            <a:r>
              <a:rPr lang="en-US" sz="2800" dirty="0">
                <a:latin typeface="Times New Roman" panose="02020603050405020304" pitchFamily="18" charset="0"/>
                <a:cs typeface="Times New Roman" panose="02020603050405020304" pitchFamily="18" charset="0"/>
              </a:rPr>
              <a:t>and Reference software</a:t>
            </a:r>
            <a:r>
              <a:rPr lang="en-US" sz="2800" dirty="0" smtClean="0">
                <a:latin typeface="Times New Roman" panose="02020603050405020304" pitchFamily="18" charset="0"/>
                <a:cs typeface="Times New Roman" panose="02020603050405020304" pitchFamily="18" charset="0"/>
              </a:rPr>
              <a:t>:</a:t>
            </a:r>
          </a:p>
          <a:p>
            <a:pPr>
              <a:lnSpc>
                <a:spcPct val="90000"/>
              </a:lnSpc>
              <a:buFont typeface="Wingdings" panose="05000000000000000000" pitchFamily="2" charset="2"/>
              <a:buNone/>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        Programs </a:t>
            </a:r>
            <a:r>
              <a:rPr lang="en-US" sz="2800" dirty="0">
                <a:latin typeface="Times New Roman" panose="02020603050405020304" pitchFamily="18" charset="0"/>
                <a:cs typeface="Times New Roman" panose="02020603050405020304" pitchFamily="18" charset="0"/>
              </a:rPr>
              <a:t>that help teach new material and ideas, and programs that can be used to find </a:t>
            </a:r>
            <a:r>
              <a:rPr lang="en-US" sz="2800" dirty="0" smtClean="0">
                <a:latin typeface="Times New Roman" panose="02020603050405020304" pitchFamily="18" charset="0"/>
                <a:cs typeface="Times New Roman" panose="02020603050405020304" pitchFamily="18" charset="0"/>
              </a:rPr>
              <a:t>information etc,</a:t>
            </a:r>
          </a:p>
          <a:p>
            <a:pPr>
              <a:lnSpc>
                <a:spcPct val="90000"/>
              </a:lnSpc>
            </a:pPr>
            <a:r>
              <a:rPr lang="en-US" sz="2800" dirty="0" smtClean="0">
                <a:latin typeface="Times New Roman" panose="02020603050405020304" pitchFamily="18" charset="0"/>
                <a:cs typeface="Times New Roman" panose="02020603050405020304" pitchFamily="18" charset="0"/>
              </a:rPr>
              <a:t>         </a:t>
            </a:r>
          </a:p>
          <a:p>
            <a:pPr>
              <a:lnSpc>
                <a:spcPct val="90000"/>
              </a:lnSpc>
              <a:buFont typeface="Wingdings" panose="05000000000000000000" pitchFamily="2" charset="2"/>
              <a:buNone/>
            </a:pPr>
            <a:r>
              <a:rPr lang="en-US" sz="2800" dirty="0" smtClean="0">
                <a:latin typeface="Times New Roman" panose="02020603050405020304" pitchFamily="18" charset="0"/>
                <a:cs typeface="Times New Roman" panose="02020603050405020304" pitchFamily="18" charset="0"/>
              </a:rPr>
              <a:t>5.Entertainment </a:t>
            </a:r>
            <a:r>
              <a:rPr lang="en-US" sz="2800" dirty="0">
                <a:latin typeface="Times New Roman" panose="02020603050405020304" pitchFamily="18" charset="0"/>
                <a:cs typeface="Times New Roman" panose="02020603050405020304" pitchFamily="18" charset="0"/>
              </a:rPr>
              <a:t>and </a:t>
            </a:r>
            <a:r>
              <a:rPr lang="en-US" sz="2800" dirty="0" smtClean="0">
                <a:latin typeface="Times New Roman" panose="02020603050405020304" pitchFamily="18" charset="0"/>
                <a:cs typeface="Times New Roman" panose="02020603050405020304" pitchFamily="18" charset="0"/>
              </a:rPr>
              <a:t>Leisure software:    </a:t>
            </a:r>
          </a:p>
          <a:p>
            <a:pPr>
              <a:lnSpc>
                <a:spcPct val="90000"/>
              </a:lnSpc>
              <a:buFont typeface="Wingdings" panose="05000000000000000000" pitchFamily="2" charset="2"/>
              <a:buNone/>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          Warcraft</a:t>
            </a:r>
            <a:r>
              <a:rPr lang="en-US" sz="2800" dirty="0">
                <a:latin typeface="Times New Roman" panose="02020603050405020304" pitchFamily="18" charset="0"/>
                <a:cs typeface="Times New Roman" panose="02020603050405020304" pitchFamily="18" charset="0"/>
              </a:rPr>
              <a:t>, Age of Empires, Barbie Design </a:t>
            </a:r>
            <a:r>
              <a:rPr lang="en-US" sz="2800" dirty="0" smtClean="0">
                <a:latin typeface="Times New Roman" panose="02020603050405020304" pitchFamily="18" charset="0"/>
                <a:cs typeface="Times New Roman" panose="02020603050405020304" pitchFamily="18" charset="0"/>
              </a:rPr>
              <a:t>Center.</a:t>
            </a:r>
          </a:p>
        </p:txBody>
      </p:sp>
      <p:sp>
        <p:nvSpPr>
          <p:cNvPr id="3" name="Title 2"/>
          <p:cNvSpPr>
            <a:spLocks noGrp="1"/>
          </p:cNvSpPr>
          <p:nvPr>
            <p:ph type="title"/>
          </p:nvPr>
        </p:nvSpPr>
        <p:spPr/>
        <p:txBody>
          <a:bodyPr/>
          <a:lstStyle/>
          <a:p>
            <a:r>
              <a:rPr lang="en-US" dirty="0"/>
              <a:t>Application Software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28977232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Operating System Software</a:t>
            </a:r>
          </a:p>
        </p:txBody>
      </p:sp>
      <p:sp>
        <p:nvSpPr>
          <p:cNvPr id="3" name="Rectangle 2"/>
          <p:cNvSpPr/>
          <p:nvPr/>
        </p:nvSpPr>
        <p:spPr>
          <a:xfrm>
            <a:off x="513142" y="2133600"/>
            <a:ext cx="7026947" cy="3194721"/>
          </a:xfrm>
          <a:prstGeom prst="rect">
            <a:avLst/>
          </a:prstGeom>
        </p:spPr>
        <p:txBody>
          <a:bodyPr wrap="square">
            <a:spAutoFit/>
          </a:bodyPr>
          <a:lstStyle/>
          <a:p>
            <a:pPr>
              <a:lnSpc>
                <a:spcPct val="90000"/>
              </a:lnSpc>
            </a:pPr>
            <a:r>
              <a:rPr lang="en-US" sz="2800" dirty="0">
                <a:latin typeface="Times New Roman" panose="02020603050405020304" pitchFamily="18" charset="0"/>
                <a:cs typeface="Times New Roman" panose="02020603050405020304" pitchFamily="18" charset="0"/>
              </a:rPr>
              <a:t>Directs all the activities and sets all the rules for how the hardware and software will work together.</a:t>
            </a:r>
          </a:p>
          <a:p>
            <a:pPr>
              <a:lnSpc>
                <a:spcPct val="90000"/>
              </a:lnSpc>
              <a:buFont typeface="Wingdings" panose="05000000000000000000" pitchFamily="2" charset="2"/>
              <a:buNone/>
            </a:pPr>
            <a:r>
              <a:rPr lang="en-US" sz="2800" dirty="0">
                <a:latin typeface="Times New Roman" panose="02020603050405020304" pitchFamily="18" charset="0"/>
                <a:cs typeface="Times New Roman" panose="02020603050405020304" pitchFamily="18" charset="0"/>
              </a:rPr>
              <a:t>Examples would be: </a:t>
            </a:r>
          </a:p>
          <a:p>
            <a:pPr marL="457200" indent="-457200">
              <a:lnSpc>
                <a:spcPct val="9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DOS, Windows 95, 98,  NT, XP, Vista, Windows 7.</a:t>
            </a:r>
          </a:p>
          <a:p>
            <a:pPr marL="457200" indent="-457200">
              <a:lnSpc>
                <a:spcPct val="9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Unix, Linux</a:t>
            </a:r>
          </a:p>
          <a:p>
            <a:pPr marL="457200" indent="-457200">
              <a:lnSpc>
                <a:spcPct val="9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MAC system OS 6,7,8,9,10</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32829191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6854290" cy="1400530"/>
          </a:xfrm>
        </p:spPr>
        <p:txBody>
          <a:bodyPr/>
          <a:lstStyle/>
          <a:p>
            <a:r>
              <a:rPr lang="en-US" sz="4400" dirty="0"/>
              <a:t>Input Unit</a:t>
            </a:r>
            <a:r>
              <a:rPr lang="en-US" sz="4400" b="1" dirty="0"/>
              <a:t/>
            </a:r>
            <a:br>
              <a:rPr lang="en-US" sz="4400" b="1" dirty="0"/>
            </a:br>
            <a:endParaRPr lang="en-US" dirty="0"/>
          </a:p>
        </p:txBody>
      </p:sp>
      <p:sp>
        <p:nvSpPr>
          <p:cNvPr id="3" name="Rectangle 2"/>
          <p:cNvSpPr/>
          <p:nvPr/>
        </p:nvSpPr>
        <p:spPr>
          <a:xfrm>
            <a:off x="228600" y="1705330"/>
            <a:ext cx="8430690" cy="2677656"/>
          </a:xfrm>
          <a:prstGeom prst="rect">
            <a:avLst/>
          </a:prstGeom>
        </p:spPr>
        <p:txBody>
          <a:bodyPr wrap="square">
            <a:spAutoFit/>
          </a:bodyPr>
          <a:lstStyle/>
          <a:p>
            <a:pPr marL="457200" indent="-457200" algn="just">
              <a:buFont typeface="Wingdings" panose="05000000000000000000" pitchFamily="2" charset="2"/>
              <a:buChar char="Ø"/>
            </a:pPr>
            <a:r>
              <a:rPr lang="en-US" sz="280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unit contains devices with the help of which we enter data into the computer</a:t>
            </a:r>
            <a:r>
              <a:rPr lang="en-US" sz="2800" dirty="0" smtClean="0">
                <a:latin typeface="Times New Roman" panose="02020603050405020304" pitchFamily="18" charset="0"/>
                <a:cs typeface="Times New Roman" panose="02020603050405020304" pitchFamily="18" charset="0"/>
              </a:rPr>
              <a:t>.</a:t>
            </a:r>
          </a:p>
          <a:p>
            <a:pPr marL="457200" indent="-457200" algn="just">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This </a:t>
            </a:r>
            <a:r>
              <a:rPr lang="en-US" sz="2800" dirty="0">
                <a:latin typeface="Times New Roman" panose="02020603050405020304" pitchFamily="18" charset="0"/>
                <a:cs typeface="Times New Roman" panose="02020603050405020304" pitchFamily="18" charset="0"/>
              </a:rPr>
              <a:t>unit creates a link between the user and the </a:t>
            </a:r>
            <a:r>
              <a:rPr lang="en-US" sz="2800" dirty="0" smtClean="0">
                <a:latin typeface="Times New Roman" panose="02020603050405020304" pitchFamily="18" charset="0"/>
                <a:cs typeface="Times New Roman" panose="02020603050405020304" pitchFamily="18" charset="0"/>
              </a:rPr>
              <a:t>computer.</a:t>
            </a:r>
          </a:p>
          <a:p>
            <a:pPr marL="457200" indent="-457200" algn="just">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input devices translate the information into a form understandable by the computer</a:t>
            </a:r>
            <a:r>
              <a:rPr lang="en-US" sz="2800" dirty="0" smtClean="0">
                <a:latin typeface="Times New Roman" panose="02020603050405020304" pitchFamily="18" charset="0"/>
                <a:cs typeface="Times New Roman" panose="02020603050405020304" pitchFamily="18" charset="0"/>
              </a:rPr>
              <a: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a:p>
        </p:txBody>
      </p:sp>
    </p:spTree>
    <p:extLst>
      <p:ext uri="{BB962C8B-B14F-4D97-AF65-F5344CB8AC3E}">
        <p14:creationId xmlns:p14="http://schemas.microsoft.com/office/powerpoint/2010/main" val="14934495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808" y="452718"/>
            <a:ext cx="7046281" cy="1071282"/>
          </a:xfrm>
        </p:spPr>
        <p:txBody>
          <a:bodyPr>
            <a:normAutofit fontScale="90000"/>
          </a:bodyPr>
          <a:lstStyle/>
          <a:p>
            <a:r>
              <a:rPr lang="en-US" sz="4400" dirty="0"/>
              <a:t>Output Unit</a:t>
            </a:r>
            <a:r>
              <a:rPr lang="en-US" sz="4400" b="1" dirty="0"/>
              <a:t/>
            </a:r>
            <a:br>
              <a:rPr lang="en-US" sz="4400" b="1" dirty="0"/>
            </a:br>
            <a:r>
              <a:rPr lang="en-US" sz="4400" dirty="0"/>
              <a:t/>
            </a:r>
            <a:br>
              <a:rPr lang="en-US" sz="4400" dirty="0"/>
            </a:br>
            <a:endParaRPr lang="en-US" dirty="0"/>
          </a:p>
        </p:txBody>
      </p:sp>
      <p:sp>
        <p:nvSpPr>
          <p:cNvPr id="3" name="Rectangle 2"/>
          <p:cNvSpPr/>
          <p:nvPr/>
        </p:nvSpPr>
        <p:spPr>
          <a:xfrm>
            <a:off x="482649" y="1752600"/>
            <a:ext cx="8229600" cy="2954655"/>
          </a:xfrm>
          <a:prstGeom prst="rect">
            <a:avLst/>
          </a:prstGeom>
        </p:spPr>
        <p:txBody>
          <a:bodyPr wrap="square">
            <a:spAutoFit/>
          </a:bodyPr>
          <a:lstStyle/>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output unit consists of devices with the help of which we get the information from the computer. </a:t>
            </a:r>
            <a:endParaRPr lang="en-US" sz="2800"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This </a:t>
            </a:r>
            <a:r>
              <a:rPr lang="en-US" sz="2800" dirty="0">
                <a:latin typeface="Times New Roman" panose="02020603050405020304" pitchFamily="18" charset="0"/>
                <a:cs typeface="Times New Roman" panose="02020603050405020304" pitchFamily="18" charset="0"/>
              </a:rPr>
              <a:t>unit is a link between the computer and the users</a:t>
            </a:r>
            <a:r>
              <a:rPr lang="en-US" sz="2800" dirty="0" smtClean="0">
                <a:latin typeface="Times New Roman" panose="02020603050405020304" pitchFamily="18" charset="0"/>
                <a:cs typeface="Times New Roman" panose="02020603050405020304" pitchFamily="18" charset="0"/>
              </a:rPr>
              <a:t>.</a:t>
            </a: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Output </a:t>
            </a:r>
            <a:r>
              <a:rPr lang="en-US" sz="2800" dirty="0">
                <a:latin typeface="Times New Roman" panose="02020603050405020304" pitchFamily="18" charset="0"/>
                <a:cs typeface="Times New Roman" panose="02020603050405020304" pitchFamily="18" charset="0"/>
              </a:rPr>
              <a:t>devices translate the computer's output into a form understandable by the users.</a:t>
            </a:r>
          </a:p>
          <a:p>
            <a:pPr algn="just"/>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a:p>
        </p:txBody>
      </p:sp>
    </p:spTree>
    <p:extLst>
      <p:ext uri="{BB962C8B-B14F-4D97-AF65-F5344CB8AC3E}">
        <p14:creationId xmlns:p14="http://schemas.microsoft.com/office/powerpoint/2010/main" val="17755892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053" y="838200"/>
            <a:ext cx="7059090" cy="1071282"/>
          </a:xfrm>
        </p:spPr>
        <p:txBody>
          <a:bodyPr>
            <a:normAutofit fontScale="90000"/>
          </a:bodyPr>
          <a:lstStyle/>
          <a:p>
            <a:r>
              <a:rPr lang="en-US" sz="4400" dirty="0"/>
              <a:t>CPU (Central Processing Unit)</a:t>
            </a:r>
            <a:br>
              <a:rPr lang="en-US" sz="4400" dirty="0"/>
            </a:br>
            <a:endParaRPr lang="en-US" dirty="0"/>
          </a:p>
        </p:txBody>
      </p:sp>
      <p:sp>
        <p:nvSpPr>
          <p:cNvPr id="3" name="Rectangle 2"/>
          <p:cNvSpPr/>
          <p:nvPr/>
        </p:nvSpPr>
        <p:spPr>
          <a:xfrm>
            <a:off x="484710" y="2133600"/>
            <a:ext cx="8388395" cy="2246769"/>
          </a:xfrm>
          <a:prstGeom prst="rect">
            <a:avLst/>
          </a:prstGeom>
        </p:spPr>
        <p:txBody>
          <a:bodyPr wrap="square">
            <a:spAutoFit/>
          </a:bodyPr>
          <a:lstStyle/>
          <a:p>
            <a:pPr marL="457200" indent="-457200" algn="just">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CPU </a:t>
            </a:r>
            <a:r>
              <a:rPr lang="en-US" sz="2800" dirty="0">
                <a:latin typeface="Times New Roman" panose="02020603050405020304" pitchFamily="18" charset="0"/>
                <a:cs typeface="Times New Roman" panose="02020603050405020304" pitchFamily="18" charset="0"/>
              </a:rPr>
              <a:t>is considered as the brain of the computer</a:t>
            </a:r>
            <a:r>
              <a:rPr lang="en-US" sz="2800" dirty="0" smtClean="0">
                <a:latin typeface="Times New Roman" panose="02020603050405020304" pitchFamily="18" charset="0"/>
                <a:cs typeface="Times New Roman" panose="02020603050405020304" pitchFamily="18" charset="0"/>
              </a:rPr>
              <a:t>.</a:t>
            </a:r>
          </a:p>
          <a:p>
            <a:pPr marL="457200" indent="-457200" algn="just">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CPU </a:t>
            </a:r>
            <a:r>
              <a:rPr lang="en-US" sz="2800" dirty="0">
                <a:latin typeface="Times New Roman" panose="02020603050405020304" pitchFamily="18" charset="0"/>
                <a:cs typeface="Times New Roman" panose="02020603050405020304" pitchFamily="18" charset="0"/>
              </a:rPr>
              <a:t>performs all types of data processing operations. </a:t>
            </a:r>
            <a:endParaRPr lang="en-US"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It </a:t>
            </a:r>
            <a:r>
              <a:rPr lang="en-US" sz="2800" dirty="0">
                <a:latin typeface="Times New Roman" panose="02020603050405020304" pitchFamily="18" charset="0"/>
                <a:cs typeface="Times New Roman" panose="02020603050405020304" pitchFamily="18" charset="0"/>
              </a:rPr>
              <a:t>stores data, intermediate results, and instructions (program). </a:t>
            </a:r>
            <a:endParaRPr lang="en-US"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It </a:t>
            </a:r>
            <a:r>
              <a:rPr lang="en-US" sz="2800" dirty="0">
                <a:latin typeface="Times New Roman" panose="02020603050405020304" pitchFamily="18" charset="0"/>
                <a:cs typeface="Times New Roman" panose="02020603050405020304" pitchFamily="18" charset="0"/>
              </a:rPr>
              <a:t>controls the operation of all parts of the computer</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Tree>
    <p:extLst>
      <p:ext uri="{BB962C8B-B14F-4D97-AF65-F5344CB8AC3E}">
        <p14:creationId xmlns:p14="http://schemas.microsoft.com/office/powerpoint/2010/main" val="3526561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7055380" cy="1400530"/>
          </a:xfrm>
        </p:spPr>
        <p:txBody>
          <a:bodyPr/>
          <a:lstStyle/>
          <a:p>
            <a:r>
              <a:rPr lang="en-US" sz="4000" dirty="0"/>
              <a:t>CPU (Central Processing Unit)</a:t>
            </a:r>
            <a:br>
              <a:rPr lang="en-US" sz="4000" dirty="0"/>
            </a:br>
            <a:endParaRPr lang="en-US" dirty="0"/>
          </a:p>
        </p:txBody>
      </p:sp>
      <p:sp>
        <p:nvSpPr>
          <p:cNvPr id="3" name="Rectangle 2"/>
          <p:cNvSpPr/>
          <p:nvPr/>
        </p:nvSpPr>
        <p:spPr>
          <a:xfrm>
            <a:off x="484710" y="1997838"/>
            <a:ext cx="8278290" cy="3539430"/>
          </a:xfrm>
          <a:prstGeom prst="rect">
            <a:avLst/>
          </a:prstGeom>
        </p:spPr>
        <p:txBody>
          <a:bodyPr wrap="square">
            <a:spAutoFit/>
          </a:bodyPr>
          <a:lstStyle/>
          <a:p>
            <a:pPr algn="just"/>
            <a:r>
              <a:rPr lang="en-US" sz="2800" dirty="0">
                <a:latin typeface="Times New Roman" panose="02020603050405020304" pitchFamily="18" charset="0"/>
                <a:cs typeface="Times New Roman" panose="02020603050405020304" pitchFamily="18" charset="0"/>
              </a:rPr>
              <a:t>Central Processing Unit (CPU) consists of the following features </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CPU is considered as the brain of the computer.</a:t>
            </a: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CPU performs all types of data processing operations.</a:t>
            </a: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It stores data, intermediate results, and instructions (program).</a:t>
            </a: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It controls the operation of all parts of the computer.</a:t>
            </a:r>
            <a:endParaRPr lang="en-US" sz="2800" b="0" i="0" dirty="0">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a:p>
        </p:txBody>
      </p:sp>
    </p:spTree>
    <p:extLst>
      <p:ext uri="{BB962C8B-B14F-4D97-AF65-F5344CB8AC3E}">
        <p14:creationId xmlns:p14="http://schemas.microsoft.com/office/powerpoint/2010/main" val="6786320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CPU (Central Processing Unit)</a:t>
            </a:r>
            <a:br>
              <a:rPr lang="en-US" sz="4000" dirty="0"/>
            </a:br>
            <a:endParaRPr lang="en-US" dirty="0"/>
          </a:p>
        </p:txBody>
      </p:sp>
      <p:sp>
        <p:nvSpPr>
          <p:cNvPr id="3" name="Rectangle 2"/>
          <p:cNvSpPr/>
          <p:nvPr/>
        </p:nvSpPr>
        <p:spPr>
          <a:xfrm>
            <a:off x="484710" y="1981200"/>
            <a:ext cx="8278290" cy="2246769"/>
          </a:xfrm>
          <a:prstGeom prst="rect">
            <a:avLst/>
          </a:prstGeom>
        </p:spPr>
        <p:txBody>
          <a:bodyPr wrap="square">
            <a:spAutoFit/>
          </a:bodyPr>
          <a:lstStyle/>
          <a:p>
            <a:pPr algn="just"/>
            <a:r>
              <a:rPr lang="en-US" sz="2800" dirty="0">
                <a:latin typeface="Times New Roman" panose="02020603050405020304" pitchFamily="18" charset="0"/>
                <a:cs typeface="Times New Roman" panose="02020603050405020304" pitchFamily="18" charset="0"/>
              </a:rPr>
              <a:t>CPU itself has the following three components </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a:p>
            <a:endParaRPr lang="en-US" sz="2800"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Memory </a:t>
            </a:r>
            <a:r>
              <a:rPr lang="en-US" sz="2800" dirty="0">
                <a:latin typeface="Times New Roman" panose="02020603050405020304" pitchFamily="18" charset="0"/>
                <a:cs typeface="Times New Roman" panose="02020603050405020304" pitchFamily="18" charset="0"/>
              </a:rPr>
              <a:t>Unit</a:t>
            </a: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ALU (Arithmetic Logic Unit)</a:t>
            </a: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Control </a:t>
            </a:r>
            <a:r>
              <a:rPr lang="en-US" sz="2800" dirty="0">
                <a:latin typeface="Times New Roman" panose="02020603050405020304" pitchFamily="18" charset="0"/>
                <a:cs typeface="Times New Roman" panose="02020603050405020304" pitchFamily="18" charset="0"/>
              </a:rPr>
              <a:t>Unit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a:p>
        </p:txBody>
      </p:sp>
    </p:spTree>
    <p:extLst>
      <p:ext uri="{BB962C8B-B14F-4D97-AF65-F5344CB8AC3E}">
        <p14:creationId xmlns:p14="http://schemas.microsoft.com/office/powerpoint/2010/main" val="21224363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CPU (Central Processing Unit)</a:t>
            </a:r>
            <a:br>
              <a:rPr lang="en-US" sz="4400" dirty="0"/>
            </a:br>
            <a:endParaRPr lang="en-US" dirty="0"/>
          </a:p>
        </p:txBody>
      </p:sp>
      <p:pic>
        <p:nvPicPr>
          <p:cNvPr id="3" name="Picture 2"/>
          <p:cNvPicPr>
            <a:picLocks noChangeAspect="1"/>
          </p:cNvPicPr>
          <p:nvPr/>
        </p:nvPicPr>
        <p:blipFill>
          <a:blip r:embed="rId2"/>
          <a:stretch>
            <a:fillRect/>
          </a:stretch>
        </p:blipFill>
        <p:spPr>
          <a:xfrm>
            <a:off x="695268" y="1981200"/>
            <a:ext cx="6634264" cy="4677156"/>
          </a:xfrm>
          <a:prstGeom prst="rect">
            <a:avLst/>
          </a:prstGeom>
        </p:spPr>
      </p:pic>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a:p>
        </p:txBody>
      </p:sp>
    </p:spTree>
    <p:extLst>
      <p:ext uri="{BB962C8B-B14F-4D97-AF65-F5344CB8AC3E}">
        <p14:creationId xmlns:p14="http://schemas.microsoft.com/office/powerpoint/2010/main" val="36942036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CPU (Central Processing Unit)</a:t>
            </a:r>
            <a:br>
              <a:rPr lang="en-US" sz="4400" dirty="0"/>
            </a:br>
            <a:endParaRPr lang="en-US" dirty="0"/>
          </a:p>
        </p:txBody>
      </p:sp>
      <p:sp>
        <p:nvSpPr>
          <p:cNvPr id="3" name="Rectangle 2"/>
          <p:cNvSpPr/>
          <p:nvPr/>
        </p:nvSpPr>
        <p:spPr>
          <a:xfrm>
            <a:off x="484710" y="1981200"/>
            <a:ext cx="8278290" cy="3816429"/>
          </a:xfrm>
          <a:prstGeom prst="rect">
            <a:avLst/>
          </a:prstGeom>
        </p:spPr>
        <p:txBody>
          <a:bodyPr wrap="square">
            <a:spAutoFit/>
          </a:bodyPr>
          <a:lstStyle/>
          <a:p>
            <a:r>
              <a:rPr lang="en-US" sz="2800" b="1" dirty="0">
                <a:latin typeface="Times New Roman" panose="02020603050405020304" pitchFamily="18" charset="0"/>
                <a:cs typeface="Times New Roman" panose="02020603050405020304" pitchFamily="18" charset="0"/>
              </a:rPr>
              <a:t>Memory or Storage Unit</a:t>
            </a:r>
          </a:p>
          <a:p>
            <a:pPr marL="457200" indent="-457200"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This unit can store instructions, data, and intermediate results. </a:t>
            </a:r>
            <a:endParaRPr lang="en-US"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This </a:t>
            </a:r>
            <a:r>
              <a:rPr lang="en-US" sz="2800" dirty="0">
                <a:latin typeface="Times New Roman" panose="02020603050405020304" pitchFamily="18" charset="0"/>
                <a:cs typeface="Times New Roman" panose="02020603050405020304" pitchFamily="18" charset="0"/>
              </a:rPr>
              <a:t>unit supplies information to other units of the computer when needed. </a:t>
            </a:r>
            <a:endParaRPr lang="en-US"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It </a:t>
            </a:r>
            <a:r>
              <a:rPr lang="en-US" sz="2800" dirty="0">
                <a:latin typeface="Times New Roman" panose="02020603050405020304" pitchFamily="18" charset="0"/>
                <a:cs typeface="Times New Roman" panose="02020603050405020304" pitchFamily="18" charset="0"/>
              </a:rPr>
              <a:t>is also known as internal storage unit or the main memory or the primary storage or Random Access Memory (RAM</a:t>
            </a:r>
            <a:r>
              <a:rPr lang="en-US" sz="2800" dirty="0" smtClean="0">
                <a:latin typeface="Times New Roman" panose="02020603050405020304" pitchFamily="18" charset="0"/>
                <a:cs typeface="Times New Roman" panose="02020603050405020304" pitchFamily="18" charset="0"/>
              </a:rPr>
              <a:t>).</a:t>
            </a:r>
          </a:p>
          <a:p>
            <a:pPr marL="285750" indent="-285750" algn="just">
              <a:buFont typeface="Wingdings" panose="05000000000000000000" pitchFamily="2" charset="2"/>
              <a:buChar char="Ø"/>
            </a:pPr>
            <a:endParaRPr lang="en-US" sz="16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a:p>
        </p:txBody>
      </p:sp>
    </p:spTree>
    <p:extLst>
      <p:ext uri="{BB962C8B-B14F-4D97-AF65-F5344CB8AC3E}">
        <p14:creationId xmlns:p14="http://schemas.microsoft.com/office/powerpoint/2010/main" val="21530552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CPU (Central Processing Unit)</a:t>
            </a:r>
            <a:br>
              <a:rPr lang="en-US" sz="4000" dirty="0"/>
            </a:br>
            <a:endParaRPr lang="en-US" dirty="0"/>
          </a:p>
        </p:txBody>
      </p:sp>
      <p:sp>
        <p:nvSpPr>
          <p:cNvPr id="3" name="Rectangle 2"/>
          <p:cNvSpPr/>
          <p:nvPr/>
        </p:nvSpPr>
        <p:spPr>
          <a:xfrm>
            <a:off x="484710" y="1719199"/>
            <a:ext cx="8278290" cy="3970318"/>
          </a:xfrm>
          <a:prstGeom prst="rect">
            <a:avLst/>
          </a:prstGeom>
        </p:spPr>
        <p:txBody>
          <a:bodyPr wrap="square">
            <a:spAutoFit/>
          </a:bodyPr>
          <a:lstStyle/>
          <a:p>
            <a:pPr algn="just"/>
            <a:r>
              <a:rPr lang="en-US" sz="2800" b="1" dirty="0" smtClean="0">
                <a:latin typeface="Times New Roman" panose="02020603050405020304" pitchFamily="18" charset="0"/>
                <a:cs typeface="Times New Roman" panose="02020603050405020304" pitchFamily="18" charset="0"/>
              </a:rPr>
              <a:t>Functions </a:t>
            </a:r>
            <a:r>
              <a:rPr lang="en-US" sz="2800" b="1" dirty="0">
                <a:latin typeface="Times New Roman" panose="02020603050405020304" pitchFamily="18" charset="0"/>
                <a:cs typeface="Times New Roman" panose="02020603050405020304" pitchFamily="18" charset="0"/>
              </a:rPr>
              <a:t>of the memory unit are </a:t>
            </a:r>
            <a:r>
              <a:rPr lang="en-US" sz="2800" b="1" dirty="0" smtClean="0">
                <a:latin typeface="Times New Roman" panose="02020603050405020304" pitchFamily="18" charset="0"/>
                <a:cs typeface="Times New Roman" panose="02020603050405020304" pitchFamily="18" charset="0"/>
              </a:rPr>
              <a:t>:</a:t>
            </a:r>
          </a:p>
          <a:p>
            <a:pPr algn="just"/>
            <a:endParaRPr lang="en-US" sz="2800" b="1"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It stores all the data and the instructions required for processing.</a:t>
            </a:r>
          </a:p>
          <a:p>
            <a:pPr marL="457200" indent="-457200"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It stores intermediate results of processing.</a:t>
            </a:r>
          </a:p>
          <a:p>
            <a:pPr marL="457200" indent="-457200"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It stores the final results of processing before these results are released to an output device.</a:t>
            </a:r>
          </a:p>
          <a:p>
            <a:pPr marL="457200" indent="-457200"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All inputs and outputs are transmitted through the main memory.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39</a:t>
            </a:fld>
            <a:endParaRPr lang="en-US"/>
          </a:p>
        </p:txBody>
      </p:sp>
    </p:spTree>
    <p:extLst>
      <p:ext uri="{BB962C8B-B14F-4D97-AF65-F5344CB8AC3E}">
        <p14:creationId xmlns:p14="http://schemas.microsoft.com/office/powerpoint/2010/main" val="610362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Generations of computer</a:t>
            </a:r>
            <a:endParaRPr lang="en-US" dirty="0"/>
          </a:p>
        </p:txBody>
      </p:sp>
      <p:sp>
        <p:nvSpPr>
          <p:cNvPr id="3" name="Rectangle 2"/>
          <p:cNvSpPr/>
          <p:nvPr/>
        </p:nvSpPr>
        <p:spPr>
          <a:xfrm>
            <a:off x="484710" y="1530083"/>
            <a:ext cx="7055380" cy="1015663"/>
          </a:xfrm>
          <a:prstGeom prst="rect">
            <a:avLst/>
          </a:prstGeom>
        </p:spPr>
        <p:txBody>
          <a:bodyPr wrap="square">
            <a:spAutoFit/>
          </a:bodyPr>
          <a:lstStyle/>
          <a:p>
            <a:r>
              <a:rPr lang="en-US" b="1" dirty="0">
                <a:solidFill>
                  <a:srgbClr val="222222"/>
                </a:solidFill>
                <a:latin typeface="Merriweather"/>
              </a:rPr>
              <a:t>  </a:t>
            </a:r>
            <a:r>
              <a:rPr lang="en-US" sz="3000" b="1" dirty="0">
                <a:solidFill>
                  <a:schemeClr val="tx1">
                    <a:lumMod val="95000"/>
                  </a:schemeClr>
                </a:solidFill>
                <a:latin typeface="Merriweather"/>
              </a:rPr>
              <a:t>First Generation 1940 – 1956</a:t>
            </a:r>
            <a:r>
              <a:rPr lang="en-US" sz="3000" b="1" dirty="0" smtClean="0">
                <a:solidFill>
                  <a:schemeClr val="tx1">
                    <a:lumMod val="95000"/>
                  </a:schemeClr>
                </a:solidFill>
                <a:latin typeface="Merriweather"/>
              </a:rPr>
              <a:t>:     </a:t>
            </a:r>
          </a:p>
          <a:p>
            <a:r>
              <a:rPr lang="en-US" sz="3000" b="1" dirty="0">
                <a:solidFill>
                  <a:schemeClr val="tx1">
                    <a:lumMod val="95000"/>
                  </a:schemeClr>
                </a:solidFill>
                <a:latin typeface="Merriweather"/>
              </a:rPr>
              <a:t> </a:t>
            </a:r>
            <a:r>
              <a:rPr lang="en-US" sz="3000" b="1" dirty="0" smtClean="0">
                <a:solidFill>
                  <a:schemeClr val="tx1">
                    <a:lumMod val="95000"/>
                  </a:schemeClr>
                </a:solidFill>
                <a:latin typeface="Merriweather"/>
              </a:rPr>
              <a:t>(Vacuum Tubes)</a:t>
            </a:r>
            <a:endParaRPr lang="en-US" sz="3000" dirty="0">
              <a:solidFill>
                <a:schemeClr val="tx1">
                  <a:lumMod val="95000"/>
                </a:schemeClr>
              </a:solidFill>
            </a:endParaRPr>
          </a:p>
        </p:txBody>
      </p:sp>
      <p:sp>
        <p:nvSpPr>
          <p:cNvPr id="4" name="Rectangle 3"/>
          <p:cNvSpPr/>
          <p:nvPr/>
        </p:nvSpPr>
        <p:spPr>
          <a:xfrm>
            <a:off x="609600" y="2743200"/>
            <a:ext cx="8001000" cy="3877985"/>
          </a:xfrm>
          <a:prstGeom prst="rect">
            <a:avLst/>
          </a:prstGeom>
        </p:spPr>
        <p:txBody>
          <a:bodyPr wrap="square">
            <a:spAutoFit/>
          </a:bodyPr>
          <a:lstStyle/>
          <a:p>
            <a:pPr marL="457200" indent="-457200">
              <a:buFont typeface="Wingdings" panose="05000000000000000000" pitchFamily="2" charset="2"/>
              <a:buChar char="Ø"/>
            </a:pPr>
            <a:r>
              <a:rPr lang="en-US" sz="3000" dirty="0"/>
              <a:t>These early computers used vacuum tubes as circuitry and magnetic drums for memory</a:t>
            </a:r>
            <a:r>
              <a:rPr lang="en-US" sz="3000" dirty="0" smtClean="0"/>
              <a:t>.</a:t>
            </a:r>
          </a:p>
          <a:p>
            <a:pPr marL="457200" indent="-457200">
              <a:buFont typeface="Wingdings" panose="05000000000000000000" pitchFamily="2" charset="2"/>
              <a:buChar char="Ø"/>
            </a:pPr>
            <a:r>
              <a:rPr lang="en-US" sz="3000" dirty="0"/>
              <a:t>The two notable machines of this era were the </a:t>
            </a:r>
            <a:r>
              <a:rPr lang="en-US" sz="3000" dirty="0" smtClean="0"/>
              <a:t>UNIVAC </a:t>
            </a:r>
            <a:r>
              <a:rPr lang="en-US" sz="3200" dirty="0" smtClean="0"/>
              <a:t>(Universal </a:t>
            </a:r>
            <a:r>
              <a:rPr lang="en-US" sz="3200" dirty="0"/>
              <a:t>Automatic </a:t>
            </a:r>
            <a:r>
              <a:rPr lang="en-US" sz="3200" dirty="0" smtClean="0"/>
              <a:t>Computer</a:t>
            </a:r>
            <a:r>
              <a:rPr lang="en-US" sz="3000" dirty="0" smtClean="0"/>
              <a:t>) </a:t>
            </a:r>
            <a:r>
              <a:rPr lang="en-US" sz="3000" dirty="0"/>
              <a:t>and </a:t>
            </a:r>
            <a:r>
              <a:rPr lang="en-US" sz="3000" dirty="0" smtClean="0"/>
              <a:t>ENIAC (</a:t>
            </a:r>
            <a:r>
              <a:rPr lang="en-US" sz="3200" dirty="0"/>
              <a:t>Electronic Numerical Integrator and Computer</a:t>
            </a:r>
            <a:r>
              <a:rPr lang="en-US" sz="3000" dirty="0" smtClean="0"/>
              <a:t>) machines</a:t>
            </a:r>
            <a:endParaRPr lang="en-US" sz="3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22975365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CPU (Central Processing Unit)</a:t>
            </a:r>
            <a:br>
              <a:rPr lang="en-US" sz="4400" dirty="0"/>
            </a:br>
            <a:endParaRPr lang="en-US" dirty="0"/>
          </a:p>
        </p:txBody>
      </p:sp>
      <p:sp>
        <p:nvSpPr>
          <p:cNvPr id="3" name="Rectangle 2"/>
          <p:cNvSpPr/>
          <p:nvPr/>
        </p:nvSpPr>
        <p:spPr>
          <a:xfrm>
            <a:off x="484710" y="2057400"/>
            <a:ext cx="8430690" cy="2246769"/>
          </a:xfrm>
          <a:prstGeom prst="rect">
            <a:avLst/>
          </a:prstGeom>
        </p:spPr>
        <p:txBody>
          <a:bodyPr wrap="square">
            <a:spAutoFit/>
          </a:bodyPr>
          <a:lstStyle/>
          <a:p>
            <a:r>
              <a:rPr lang="en-US" sz="2800" b="1" dirty="0" smtClean="0">
                <a:latin typeface="Times New Roman" panose="02020603050405020304" pitchFamily="18" charset="0"/>
                <a:cs typeface="Times New Roman" panose="02020603050405020304" pitchFamily="18" charset="0"/>
              </a:rPr>
              <a:t>Control Unit</a:t>
            </a:r>
          </a:p>
          <a:p>
            <a:endParaRPr lang="en-US" sz="2800" b="1" dirty="0">
              <a:latin typeface="Times New Roman" panose="02020603050405020304" pitchFamily="18" charset="0"/>
              <a:cs typeface="Times New Roman" panose="02020603050405020304" pitchFamily="18" charset="0"/>
            </a:endParaRPr>
          </a:p>
          <a:p>
            <a:pPr algn="just"/>
            <a:r>
              <a:rPr lang="en-US" sz="2800" dirty="0">
                <a:latin typeface="Times New Roman" panose="02020603050405020304" pitchFamily="18" charset="0"/>
                <a:cs typeface="Times New Roman" panose="02020603050405020304" pitchFamily="18" charset="0"/>
              </a:rPr>
              <a:t>This unit controls the operations of all parts of the computer but does not carry out any actual data processing operations</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40</a:t>
            </a:fld>
            <a:endParaRPr lang="en-US"/>
          </a:p>
        </p:txBody>
      </p:sp>
    </p:spTree>
    <p:extLst>
      <p:ext uri="{BB962C8B-B14F-4D97-AF65-F5344CB8AC3E}">
        <p14:creationId xmlns:p14="http://schemas.microsoft.com/office/powerpoint/2010/main" val="3504444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453" y="228600"/>
            <a:ext cx="7055380" cy="1400530"/>
          </a:xfrm>
        </p:spPr>
        <p:txBody>
          <a:bodyPr>
            <a:normAutofit fontScale="90000"/>
          </a:bodyPr>
          <a:lstStyle/>
          <a:p>
            <a:r>
              <a:rPr lang="en-US" sz="4400" dirty="0"/>
              <a:t>CPU (Central Processing Unit)</a:t>
            </a:r>
            <a:br>
              <a:rPr lang="en-US" sz="4400" dirty="0"/>
            </a:br>
            <a:endParaRPr lang="en-US" dirty="0"/>
          </a:p>
        </p:txBody>
      </p:sp>
      <p:sp>
        <p:nvSpPr>
          <p:cNvPr id="3" name="Rectangle 2"/>
          <p:cNvSpPr/>
          <p:nvPr/>
        </p:nvSpPr>
        <p:spPr>
          <a:xfrm>
            <a:off x="464453" y="1752600"/>
            <a:ext cx="8354490" cy="3539430"/>
          </a:xfrm>
          <a:prstGeom prst="rect">
            <a:avLst/>
          </a:prstGeom>
        </p:spPr>
        <p:txBody>
          <a:bodyPr wrap="square">
            <a:spAutoFit/>
          </a:bodyPr>
          <a:lstStyle/>
          <a:p>
            <a:pPr algn="just"/>
            <a:r>
              <a:rPr lang="en-US" sz="2800" b="1" dirty="0">
                <a:latin typeface="Times New Roman" panose="02020603050405020304" pitchFamily="18" charset="0"/>
                <a:cs typeface="Times New Roman" panose="02020603050405020304" pitchFamily="18" charset="0"/>
              </a:rPr>
              <a:t>Functions of this unit are </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It is responsible for controlling the transfer of data and instructions among other units of a computer.</a:t>
            </a:r>
          </a:p>
          <a:p>
            <a:pPr marL="457200" indent="-457200"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It manages and coordinates all the units of the computer.</a:t>
            </a:r>
          </a:p>
          <a:p>
            <a:pPr marL="457200" indent="-457200" algn="just">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It </a:t>
            </a:r>
            <a:r>
              <a:rPr lang="en-US" sz="2800" dirty="0">
                <a:latin typeface="Times New Roman" panose="02020603050405020304" pitchFamily="18" charset="0"/>
                <a:cs typeface="Times New Roman" panose="02020603050405020304" pitchFamily="18" charset="0"/>
              </a:rPr>
              <a:t>communicates with Input/output devices for transfer of data or results from storage.</a:t>
            </a:r>
          </a:p>
          <a:p>
            <a:pPr marL="457200" indent="-457200"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It does not process or store data.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a:p>
        </p:txBody>
      </p:sp>
    </p:spTree>
    <p:extLst>
      <p:ext uri="{BB962C8B-B14F-4D97-AF65-F5344CB8AC3E}">
        <p14:creationId xmlns:p14="http://schemas.microsoft.com/office/powerpoint/2010/main" val="13268856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CPU (Central Processing Unit)</a:t>
            </a:r>
            <a:br>
              <a:rPr lang="en-US" sz="4000" dirty="0"/>
            </a:br>
            <a:endParaRPr lang="en-US" dirty="0"/>
          </a:p>
        </p:txBody>
      </p:sp>
      <p:sp>
        <p:nvSpPr>
          <p:cNvPr id="3" name="Rectangle 2"/>
          <p:cNvSpPr/>
          <p:nvPr/>
        </p:nvSpPr>
        <p:spPr>
          <a:xfrm>
            <a:off x="484710" y="2057400"/>
            <a:ext cx="8354490" cy="3539430"/>
          </a:xfrm>
          <a:prstGeom prst="rect">
            <a:avLst/>
          </a:prstGeom>
        </p:spPr>
        <p:txBody>
          <a:bodyPr wrap="square">
            <a:spAutoFit/>
          </a:bodyPr>
          <a:lstStyle/>
          <a:p>
            <a:r>
              <a:rPr lang="en-US" sz="2800" b="1" dirty="0">
                <a:latin typeface="Times New Roman" panose="02020603050405020304" pitchFamily="18" charset="0"/>
                <a:cs typeface="Times New Roman" panose="02020603050405020304" pitchFamily="18" charset="0"/>
              </a:rPr>
              <a:t>ALU (Arithmetic Logic Unit)</a:t>
            </a:r>
          </a:p>
          <a:p>
            <a:pPr algn="just"/>
            <a:endParaRPr lang="en-US" sz="2800" dirty="0" smtClean="0">
              <a:latin typeface="Times New Roman" panose="02020603050405020304" pitchFamily="18" charset="0"/>
              <a:cs typeface="Times New Roman" panose="02020603050405020304" pitchFamily="18" charset="0"/>
            </a:endParaRPr>
          </a:p>
          <a:p>
            <a:pPr algn="just"/>
            <a:r>
              <a:rPr lang="en-US" sz="2800" dirty="0" smtClean="0">
                <a:latin typeface="Times New Roman" panose="02020603050405020304" pitchFamily="18" charset="0"/>
                <a:cs typeface="Times New Roman" panose="02020603050405020304" pitchFamily="18" charset="0"/>
              </a:rPr>
              <a:t>This </a:t>
            </a:r>
            <a:r>
              <a:rPr lang="en-US" sz="2800" dirty="0">
                <a:latin typeface="Times New Roman" panose="02020603050405020304" pitchFamily="18" charset="0"/>
                <a:cs typeface="Times New Roman" panose="02020603050405020304" pitchFamily="18" charset="0"/>
              </a:rPr>
              <a:t>unit consists of two subsections namely,</a:t>
            </a: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Arithmetic </a:t>
            </a:r>
            <a:r>
              <a:rPr lang="en-US" sz="2800" dirty="0">
                <a:latin typeface="Times New Roman" panose="02020603050405020304" pitchFamily="18" charset="0"/>
                <a:cs typeface="Times New Roman" panose="02020603050405020304" pitchFamily="18" charset="0"/>
              </a:rPr>
              <a:t>Section</a:t>
            </a: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Logic Section</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
            </a:r>
            <a:br>
              <a:rPr lang="en-US" sz="2800"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42</a:t>
            </a:fld>
            <a:endParaRPr lang="en-US"/>
          </a:p>
        </p:txBody>
      </p:sp>
    </p:spTree>
    <p:extLst>
      <p:ext uri="{BB962C8B-B14F-4D97-AF65-F5344CB8AC3E}">
        <p14:creationId xmlns:p14="http://schemas.microsoft.com/office/powerpoint/2010/main" val="6414460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CPU (Central Processing Unit)</a:t>
            </a:r>
            <a:br>
              <a:rPr lang="en-US" sz="4000" dirty="0"/>
            </a:br>
            <a:endParaRPr lang="en-US" dirty="0"/>
          </a:p>
        </p:txBody>
      </p:sp>
      <p:sp>
        <p:nvSpPr>
          <p:cNvPr id="3" name="Rectangle 2"/>
          <p:cNvSpPr/>
          <p:nvPr/>
        </p:nvSpPr>
        <p:spPr>
          <a:xfrm>
            <a:off x="437157" y="1877132"/>
            <a:ext cx="8202090" cy="3108543"/>
          </a:xfrm>
          <a:prstGeom prst="rect">
            <a:avLst/>
          </a:prstGeom>
        </p:spPr>
        <p:txBody>
          <a:bodyPr wrap="square">
            <a:spAutoFit/>
          </a:bodyPr>
          <a:lstStyle/>
          <a:p>
            <a:r>
              <a:rPr lang="en-US" sz="2800" b="1" dirty="0">
                <a:latin typeface="Times New Roman" panose="02020603050405020304" pitchFamily="18" charset="0"/>
                <a:cs typeface="Times New Roman" panose="02020603050405020304" pitchFamily="18" charset="0"/>
              </a:rPr>
              <a:t>Arithmetic Section</a:t>
            </a:r>
          </a:p>
          <a:p>
            <a:pPr algn="just"/>
            <a:endParaRPr lang="en-US"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Function </a:t>
            </a:r>
            <a:r>
              <a:rPr lang="en-US" sz="2800" dirty="0">
                <a:latin typeface="Times New Roman" panose="02020603050405020304" pitchFamily="18" charset="0"/>
                <a:cs typeface="Times New Roman" panose="02020603050405020304" pitchFamily="18" charset="0"/>
              </a:rPr>
              <a:t>of arithmetic section is to perform arithmetic operations like addition, subtraction, multiplication, and division. </a:t>
            </a:r>
            <a:endParaRPr lang="en-US"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All </a:t>
            </a:r>
            <a:r>
              <a:rPr lang="en-US" sz="2800" dirty="0">
                <a:latin typeface="Times New Roman" panose="02020603050405020304" pitchFamily="18" charset="0"/>
                <a:cs typeface="Times New Roman" panose="02020603050405020304" pitchFamily="18" charset="0"/>
              </a:rPr>
              <a:t>complex operations are done by making repetitive use of the above operations</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a:p>
        </p:txBody>
      </p:sp>
    </p:spTree>
    <p:extLst>
      <p:ext uri="{BB962C8B-B14F-4D97-AF65-F5344CB8AC3E}">
        <p14:creationId xmlns:p14="http://schemas.microsoft.com/office/powerpoint/2010/main" val="8576510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CPU (Central Processing Unit)</a:t>
            </a:r>
            <a:br>
              <a:rPr lang="en-US" sz="4000" dirty="0"/>
            </a:br>
            <a:endParaRPr lang="en-US" dirty="0"/>
          </a:p>
        </p:txBody>
      </p:sp>
      <p:sp>
        <p:nvSpPr>
          <p:cNvPr id="3" name="Rectangle 2"/>
          <p:cNvSpPr/>
          <p:nvPr/>
        </p:nvSpPr>
        <p:spPr>
          <a:xfrm>
            <a:off x="609600" y="2362200"/>
            <a:ext cx="7924800" cy="1815882"/>
          </a:xfrm>
          <a:prstGeom prst="rect">
            <a:avLst/>
          </a:prstGeom>
        </p:spPr>
        <p:txBody>
          <a:bodyPr wrap="square">
            <a:spAutoFit/>
          </a:bodyPr>
          <a:lstStyle/>
          <a:p>
            <a:r>
              <a:rPr lang="en-US" sz="2800" b="1" dirty="0">
                <a:latin typeface="Times New Roman" panose="02020603050405020304" pitchFamily="18" charset="0"/>
                <a:cs typeface="Times New Roman" panose="02020603050405020304" pitchFamily="18" charset="0"/>
              </a:rPr>
              <a:t>Logic Section</a:t>
            </a:r>
          </a:p>
          <a:p>
            <a:pPr marL="457200" indent="-457200"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Function of logic section is to perform logic operations such as comparing, selecting, matching, and merging of data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a:p>
        </p:txBody>
      </p:sp>
    </p:spTree>
    <p:extLst>
      <p:ext uri="{BB962C8B-B14F-4D97-AF65-F5344CB8AC3E}">
        <p14:creationId xmlns:p14="http://schemas.microsoft.com/office/powerpoint/2010/main" val="6545715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6982890" cy="918882"/>
          </a:xfrm>
        </p:spPr>
        <p:txBody>
          <a:bodyPr/>
          <a:lstStyle/>
          <a:p>
            <a:r>
              <a:rPr lang="en-US" dirty="0" smtClean="0"/>
              <a:t>Programing languages </a:t>
            </a:r>
            <a:endParaRPr lang="en-US" dirty="0"/>
          </a:p>
        </p:txBody>
      </p:sp>
      <p:sp>
        <p:nvSpPr>
          <p:cNvPr id="3" name="Rectangle 2"/>
          <p:cNvSpPr/>
          <p:nvPr/>
        </p:nvSpPr>
        <p:spPr>
          <a:xfrm>
            <a:off x="152400" y="1600200"/>
            <a:ext cx="8354490" cy="3970318"/>
          </a:xfrm>
          <a:prstGeom prst="rect">
            <a:avLst/>
          </a:prstGeom>
        </p:spPr>
        <p:txBody>
          <a:bodyPr wrap="square">
            <a:spAutoFit/>
          </a:bodyPr>
          <a:lstStyle/>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A language is the main medium of communicating between the Computer systems and the most common are the programming languages</a:t>
            </a:r>
            <a:r>
              <a:rPr lang="en-US" sz="2800" dirty="0" smtClean="0">
                <a:latin typeface="Times New Roman" panose="02020603050405020304" pitchFamily="18" charset="0"/>
                <a:cs typeface="Times New Roman" panose="02020603050405020304" pitchFamily="18" charset="0"/>
              </a:rPr>
              <a:t>.</a:t>
            </a: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Computer </a:t>
            </a:r>
            <a:r>
              <a:rPr lang="en-US" sz="2800" dirty="0">
                <a:latin typeface="Times New Roman" panose="02020603050405020304" pitchFamily="18" charset="0"/>
                <a:cs typeface="Times New Roman" panose="02020603050405020304" pitchFamily="18" charset="0"/>
              </a:rPr>
              <a:t>only understands binary numbers that is 0 and 1 to perform various operations but the languages are developed for different types of work on a Computer. </a:t>
            </a:r>
            <a:endParaRPr lang="en-US" sz="2800"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A </a:t>
            </a:r>
            <a:r>
              <a:rPr lang="en-US" sz="2800" dirty="0">
                <a:latin typeface="Times New Roman" panose="02020603050405020304" pitchFamily="18" charset="0"/>
                <a:cs typeface="Times New Roman" panose="02020603050405020304" pitchFamily="18" charset="0"/>
              </a:rPr>
              <a:t>language consists of all the instructions to make a request to the system for processing a task.</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45</a:t>
            </a:fld>
            <a:endParaRPr lang="en-US"/>
          </a:p>
        </p:txBody>
      </p:sp>
    </p:spTree>
    <p:extLst>
      <p:ext uri="{BB962C8B-B14F-4D97-AF65-F5344CB8AC3E}">
        <p14:creationId xmlns:p14="http://schemas.microsoft.com/office/powerpoint/2010/main" val="783986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66800"/>
            <a:ext cx="6982890" cy="842682"/>
          </a:xfrm>
        </p:spPr>
        <p:txBody>
          <a:bodyPr/>
          <a:lstStyle/>
          <a:p>
            <a:r>
              <a:rPr lang="en-US" dirty="0"/>
              <a:t>Programing languages </a:t>
            </a:r>
          </a:p>
        </p:txBody>
      </p:sp>
      <p:sp>
        <p:nvSpPr>
          <p:cNvPr id="3" name="Rectangle 2"/>
          <p:cNvSpPr/>
          <p:nvPr/>
        </p:nvSpPr>
        <p:spPr>
          <a:xfrm>
            <a:off x="533400" y="2667000"/>
            <a:ext cx="8305800" cy="1815882"/>
          </a:xfrm>
          <a:prstGeom prst="rect">
            <a:avLst/>
          </a:prstGeom>
        </p:spPr>
        <p:txBody>
          <a:bodyPr wrap="square">
            <a:spAutoFit/>
          </a:bodyPr>
          <a:lstStyle/>
          <a:p>
            <a:r>
              <a:rPr lang="en-US" sz="2800" dirty="0" smtClean="0">
                <a:latin typeface="Times New Roman" panose="02020603050405020304" pitchFamily="18" charset="0"/>
                <a:cs typeface="Times New Roman" panose="02020603050405020304" pitchFamily="18" charset="0"/>
              </a:rPr>
              <a:t>The languages </a:t>
            </a:r>
            <a:r>
              <a:rPr lang="en-US" sz="2800" dirty="0">
                <a:latin typeface="Times New Roman" panose="02020603050405020304" pitchFamily="18" charset="0"/>
                <a:cs typeface="Times New Roman" panose="02020603050405020304" pitchFamily="18" charset="0"/>
              </a:rPr>
              <a:t>are </a:t>
            </a:r>
            <a:r>
              <a:rPr lang="en-US" sz="2800" dirty="0" smtClean="0">
                <a:latin typeface="Times New Roman" panose="02020603050405020304" pitchFamily="18" charset="0"/>
                <a:cs typeface="Times New Roman" panose="02020603050405020304" pitchFamily="18" charset="0"/>
              </a:rPr>
              <a:t>categorized </a:t>
            </a:r>
            <a:r>
              <a:rPr lang="en-US" sz="2800" dirty="0">
                <a:latin typeface="Times New Roman" panose="02020603050405020304" pitchFamily="18" charset="0"/>
                <a:cs typeface="Times New Roman" panose="02020603050405020304" pitchFamily="18" charset="0"/>
              </a:rPr>
              <a:t>into two </a:t>
            </a:r>
            <a:r>
              <a:rPr lang="en-US" sz="2800" dirty="0" smtClean="0">
                <a:latin typeface="Times New Roman" panose="02020603050405020304" pitchFamily="18" charset="0"/>
                <a:cs typeface="Times New Roman" panose="02020603050405020304" pitchFamily="18" charset="0"/>
              </a:rPr>
              <a:t>parts .</a:t>
            </a:r>
          </a:p>
          <a:p>
            <a:pPr marL="457200" indent="-457200">
              <a:buFont typeface="Wingdings" panose="05000000000000000000" pitchFamily="2" charset="2"/>
              <a:buChar char="Ø"/>
            </a:pPr>
            <a:endParaRPr lang="en-US" sz="2800"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Low-level language.</a:t>
            </a:r>
            <a:endParaRPr lang="en-US" sz="28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High </a:t>
            </a:r>
            <a:r>
              <a:rPr lang="en-US" sz="2800" dirty="0">
                <a:latin typeface="Times New Roman" panose="02020603050405020304" pitchFamily="18" charset="0"/>
                <a:cs typeface="Times New Roman" panose="02020603050405020304" pitchFamily="18" charset="0"/>
              </a:rPr>
              <a:t>level language.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46</a:t>
            </a:fld>
            <a:endParaRPr lang="en-US"/>
          </a:p>
        </p:txBody>
      </p:sp>
    </p:spTree>
    <p:extLst>
      <p:ext uri="{BB962C8B-B14F-4D97-AF65-F5344CB8AC3E}">
        <p14:creationId xmlns:p14="http://schemas.microsoft.com/office/powerpoint/2010/main" val="28456912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710" y="685800"/>
            <a:ext cx="7059090" cy="918882"/>
          </a:xfrm>
        </p:spPr>
        <p:txBody>
          <a:bodyPr/>
          <a:lstStyle/>
          <a:p>
            <a:r>
              <a:rPr lang="en-US" dirty="0"/>
              <a:t>Programing languages </a:t>
            </a:r>
          </a:p>
        </p:txBody>
      </p:sp>
      <p:sp>
        <p:nvSpPr>
          <p:cNvPr id="3" name="Rectangle 2"/>
          <p:cNvSpPr/>
          <p:nvPr/>
        </p:nvSpPr>
        <p:spPr>
          <a:xfrm>
            <a:off x="484710" y="1752600"/>
            <a:ext cx="8407944" cy="3108543"/>
          </a:xfrm>
          <a:prstGeom prst="rect">
            <a:avLst/>
          </a:prstGeom>
        </p:spPr>
        <p:txBody>
          <a:bodyPr wrap="square">
            <a:spAutoFit/>
          </a:bodyPr>
          <a:lstStyle/>
          <a:p>
            <a:r>
              <a:rPr lang="en-US" sz="2800" b="1" dirty="0">
                <a:latin typeface="Times New Roman" panose="02020603050405020304" pitchFamily="18" charset="0"/>
                <a:cs typeface="Times New Roman" panose="02020603050405020304" pitchFamily="18" charset="0"/>
              </a:rPr>
              <a:t>Low Level </a:t>
            </a:r>
            <a:r>
              <a:rPr lang="en-US" sz="2800" b="1" dirty="0" smtClean="0">
                <a:latin typeface="Times New Roman" panose="02020603050405020304" pitchFamily="18" charset="0"/>
                <a:cs typeface="Times New Roman" panose="02020603050405020304" pitchFamily="18" charset="0"/>
              </a:rPr>
              <a:t>Language</a:t>
            </a:r>
          </a:p>
          <a:p>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The programming language that are very close to machine code (0s and 1s)are called low level programming language.</a:t>
            </a:r>
          </a:p>
          <a:p>
            <a:r>
              <a:rPr lang="en-US" sz="2800" dirty="0" smtClean="0">
                <a:latin typeface="Times New Roman" panose="02020603050405020304" pitchFamily="18" charset="0"/>
                <a:cs typeface="Times New Roman" panose="02020603050405020304" pitchFamily="18" charset="0"/>
              </a:rPr>
              <a:t>It </a:t>
            </a:r>
            <a:r>
              <a:rPr lang="en-US" sz="2800" dirty="0">
                <a:latin typeface="Times New Roman" panose="02020603050405020304" pitchFamily="18" charset="0"/>
                <a:cs typeface="Times New Roman" panose="02020603050405020304" pitchFamily="18" charset="0"/>
              </a:rPr>
              <a:t>is mainly designed to operate and handle all the hardware and instructions set architecture of a Computer.</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47</a:t>
            </a:fld>
            <a:endParaRPr lang="en-US"/>
          </a:p>
        </p:txBody>
      </p:sp>
    </p:spTree>
    <p:extLst>
      <p:ext uri="{BB962C8B-B14F-4D97-AF65-F5344CB8AC3E}">
        <p14:creationId xmlns:p14="http://schemas.microsoft.com/office/powerpoint/2010/main" val="1153754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6347714" cy="1320800"/>
          </a:xfrm>
        </p:spPr>
        <p:txBody>
          <a:bodyPr/>
          <a:lstStyle/>
          <a:p>
            <a:r>
              <a:rPr lang="en-US" dirty="0"/>
              <a:t>Programing languages </a:t>
            </a:r>
          </a:p>
        </p:txBody>
      </p:sp>
      <p:sp>
        <p:nvSpPr>
          <p:cNvPr id="3" name="Rectangle 2"/>
          <p:cNvSpPr/>
          <p:nvPr/>
        </p:nvSpPr>
        <p:spPr>
          <a:xfrm>
            <a:off x="533400" y="2514600"/>
            <a:ext cx="8312409" cy="1815882"/>
          </a:xfrm>
          <a:prstGeom prst="rect">
            <a:avLst/>
          </a:prstGeom>
        </p:spPr>
        <p:txBody>
          <a:bodyPr wrap="square">
            <a:spAutoFit/>
          </a:bodyPr>
          <a:lstStyle/>
          <a:p>
            <a:r>
              <a:rPr lang="en-US" sz="2800" dirty="0" smtClean="0">
                <a:latin typeface="Times New Roman" panose="02020603050405020304" pitchFamily="18" charset="0"/>
                <a:cs typeface="Times New Roman" panose="02020603050405020304" pitchFamily="18" charset="0"/>
              </a:rPr>
              <a:t>Low </a:t>
            </a:r>
            <a:r>
              <a:rPr lang="en-US" sz="2800" dirty="0">
                <a:latin typeface="Times New Roman" panose="02020603050405020304" pitchFamily="18" charset="0"/>
                <a:cs typeface="Times New Roman" panose="02020603050405020304" pitchFamily="18" charset="0"/>
              </a:rPr>
              <a:t>level language is also divided into two </a:t>
            </a:r>
            <a:r>
              <a:rPr lang="en-US" sz="2800" dirty="0" smtClean="0">
                <a:latin typeface="Times New Roman" panose="02020603050405020304" pitchFamily="18" charset="0"/>
                <a:cs typeface="Times New Roman" panose="02020603050405020304" pitchFamily="18" charset="0"/>
              </a:rPr>
              <a:t>parts.</a:t>
            </a:r>
          </a:p>
          <a:p>
            <a:r>
              <a:rPr lang="en-US" sz="2800" dirty="0" smtClean="0">
                <a:latin typeface="Times New Roman" panose="02020603050405020304" pitchFamily="18" charset="0"/>
                <a:cs typeface="Times New Roman" panose="02020603050405020304" pitchFamily="18" charset="0"/>
              </a:rPr>
              <a:t> </a:t>
            </a:r>
            <a:endParaRPr lang="en-US" sz="28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Machine </a:t>
            </a:r>
            <a:r>
              <a:rPr lang="en-US" sz="2800" dirty="0">
                <a:latin typeface="Times New Roman" panose="02020603050405020304" pitchFamily="18" charset="0"/>
                <a:cs typeface="Times New Roman" panose="02020603050405020304" pitchFamily="18" charset="0"/>
              </a:rPr>
              <a:t>language </a:t>
            </a:r>
            <a:endParaRPr lang="en-US" sz="2800"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Assembly </a:t>
            </a:r>
            <a:r>
              <a:rPr lang="en-US" sz="2800" dirty="0">
                <a:latin typeface="Times New Roman" panose="02020603050405020304" pitchFamily="18" charset="0"/>
                <a:cs typeface="Times New Roman" panose="02020603050405020304" pitchFamily="18" charset="0"/>
              </a:rPr>
              <a:t>language</a:t>
            </a:r>
            <a:r>
              <a:rPr lang="en-US" sz="2800" dirty="0">
                <a:solidFill>
                  <a:srgbClr val="000000"/>
                </a:solidFill>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48</a:t>
            </a:fld>
            <a:endParaRPr lang="en-US"/>
          </a:p>
        </p:txBody>
      </p:sp>
    </p:spTree>
    <p:extLst>
      <p:ext uri="{BB962C8B-B14F-4D97-AF65-F5344CB8AC3E}">
        <p14:creationId xmlns:p14="http://schemas.microsoft.com/office/powerpoint/2010/main" val="24596951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6057" y="838200"/>
            <a:ext cx="6347714" cy="1320800"/>
          </a:xfrm>
        </p:spPr>
        <p:txBody>
          <a:bodyPr/>
          <a:lstStyle/>
          <a:p>
            <a:r>
              <a:rPr lang="en-US" dirty="0"/>
              <a:t>Programing languages </a:t>
            </a:r>
          </a:p>
        </p:txBody>
      </p:sp>
      <p:sp>
        <p:nvSpPr>
          <p:cNvPr id="3" name="Rectangle 2"/>
          <p:cNvSpPr/>
          <p:nvPr/>
        </p:nvSpPr>
        <p:spPr>
          <a:xfrm>
            <a:off x="533400" y="1919514"/>
            <a:ext cx="8354490" cy="3108543"/>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Machine language </a:t>
            </a:r>
          </a:p>
          <a:p>
            <a:r>
              <a:rPr lang="en-US" sz="2800" dirty="0" smtClean="0">
                <a:latin typeface="Times New Roman" panose="02020603050405020304" pitchFamily="18" charset="0"/>
                <a:cs typeface="Times New Roman" panose="02020603050405020304" pitchFamily="18" charset="0"/>
              </a:rPr>
              <a:t>is </a:t>
            </a:r>
            <a:r>
              <a:rPr lang="en-US" sz="2800" dirty="0">
                <a:latin typeface="Times New Roman" panose="02020603050405020304" pitchFamily="18" charset="0"/>
                <a:cs typeface="Times New Roman" panose="02020603050405020304" pitchFamily="18" charset="0"/>
              </a:rPr>
              <a:t>one of the low-level programming languages which is the first generation language developed for communicating with a Computer</a:t>
            </a:r>
            <a:r>
              <a:rPr lang="en-US" sz="2800" dirty="0" smtClean="0">
                <a:latin typeface="Times New Roman" panose="02020603050405020304" pitchFamily="18" charset="0"/>
                <a:cs typeface="Times New Roman" panose="02020603050405020304" pitchFamily="18" charset="0"/>
              </a:rPr>
              <a:t>.</a:t>
            </a:r>
          </a:p>
          <a:p>
            <a:r>
              <a:rPr lang="en-US" sz="2800" dirty="0" smtClean="0">
                <a:latin typeface="Times New Roman" panose="02020603050405020304" pitchFamily="18" charset="0"/>
                <a:cs typeface="Times New Roman" panose="02020603050405020304" pitchFamily="18" charset="0"/>
              </a:rPr>
              <a:t>It </a:t>
            </a:r>
            <a:r>
              <a:rPr lang="en-US" sz="2800" dirty="0">
                <a:latin typeface="Times New Roman" panose="02020603050405020304" pitchFamily="18" charset="0"/>
                <a:cs typeface="Times New Roman" panose="02020603050405020304" pitchFamily="18" charset="0"/>
              </a:rPr>
              <a:t>is written in machine code which represents 0 and 1 binary digits inside the Computer string which makes it easy to understand and perform the operations.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49</a:t>
            </a:fld>
            <a:endParaRPr lang="en-US"/>
          </a:p>
        </p:txBody>
      </p:sp>
    </p:spTree>
    <p:extLst>
      <p:ext uri="{BB962C8B-B14F-4D97-AF65-F5344CB8AC3E}">
        <p14:creationId xmlns:p14="http://schemas.microsoft.com/office/powerpoint/2010/main" val="2832581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Generations of computer</a:t>
            </a:r>
          </a:p>
        </p:txBody>
      </p:sp>
      <p:sp>
        <p:nvSpPr>
          <p:cNvPr id="3" name="Rectangle 2"/>
          <p:cNvSpPr/>
          <p:nvPr/>
        </p:nvSpPr>
        <p:spPr>
          <a:xfrm>
            <a:off x="685800" y="1371600"/>
            <a:ext cx="7772400" cy="553998"/>
          </a:xfrm>
          <a:prstGeom prst="rect">
            <a:avLst/>
          </a:prstGeom>
        </p:spPr>
        <p:txBody>
          <a:bodyPr wrap="square">
            <a:spAutoFit/>
          </a:bodyPr>
          <a:lstStyle/>
          <a:p>
            <a:r>
              <a:rPr lang="en-US" sz="3000" b="1" dirty="0" smtClean="0">
                <a:solidFill>
                  <a:schemeClr val="tx1">
                    <a:lumMod val="95000"/>
                  </a:schemeClr>
                </a:solidFill>
              </a:rPr>
              <a:t>Drawbacks of first generation computers</a:t>
            </a:r>
            <a:endParaRPr lang="en-US" sz="3000" dirty="0"/>
          </a:p>
        </p:txBody>
      </p:sp>
      <p:sp>
        <p:nvSpPr>
          <p:cNvPr id="4" name="Rectangle 3"/>
          <p:cNvSpPr/>
          <p:nvPr/>
        </p:nvSpPr>
        <p:spPr>
          <a:xfrm>
            <a:off x="685800" y="2209800"/>
            <a:ext cx="7829266" cy="3323987"/>
          </a:xfrm>
          <a:prstGeom prst="rect">
            <a:avLst/>
          </a:prstGeom>
        </p:spPr>
        <p:txBody>
          <a:bodyPr wrap="square">
            <a:spAutoFit/>
          </a:bodyPr>
          <a:lstStyle/>
          <a:p>
            <a:pPr marL="514350" indent="-514350">
              <a:buFont typeface="+mj-lt"/>
              <a:buAutoNum type="arabicPeriod"/>
            </a:pPr>
            <a:r>
              <a:rPr lang="en-US" sz="3000" dirty="0" smtClean="0">
                <a:solidFill>
                  <a:schemeClr val="tx1">
                    <a:lumMod val="95000"/>
                  </a:schemeClr>
                </a:solidFill>
              </a:rPr>
              <a:t>They were quite bulky.</a:t>
            </a:r>
          </a:p>
          <a:p>
            <a:pPr marL="514350" indent="-514350">
              <a:buFont typeface="+mj-lt"/>
              <a:buAutoNum type="arabicPeriod"/>
            </a:pPr>
            <a:r>
              <a:rPr lang="en-US" sz="3000" dirty="0" smtClean="0">
                <a:solidFill>
                  <a:schemeClr val="tx1">
                    <a:lumMod val="95000"/>
                  </a:schemeClr>
                </a:solidFill>
              </a:rPr>
              <a:t>The operating speed quite slow.</a:t>
            </a:r>
          </a:p>
          <a:p>
            <a:pPr marL="514350" indent="-514350">
              <a:buFont typeface="+mj-lt"/>
              <a:buAutoNum type="arabicPeriod"/>
            </a:pPr>
            <a:r>
              <a:rPr lang="en-US" sz="3000" dirty="0" smtClean="0">
                <a:solidFill>
                  <a:schemeClr val="tx1">
                    <a:lumMod val="95000"/>
                  </a:schemeClr>
                </a:solidFill>
              </a:rPr>
              <a:t>Power consumption was very high.</a:t>
            </a:r>
          </a:p>
          <a:p>
            <a:pPr marL="514350" indent="-514350">
              <a:buFont typeface="+mj-lt"/>
              <a:buAutoNum type="arabicPeriod"/>
            </a:pPr>
            <a:r>
              <a:rPr lang="en-US" sz="3000" dirty="0" smtClean="0">
                <a:solidFill>
                  <a:schemeClr val="tx1">
                    <a:lumMod val="95000"/>
                  </a:schemeClr>
                </a:solidFill>
              </a:rPr>
              <a:t>It required large space of installation.</a:t>
            </a:r>
          </a:p>
          <a:p>
            <a:pPr marL="514350" indent="-514350">
              <a:buFont typeface="+mj-lt"/>
              <a:buAutoNum type="arabicPeriod"/>
            </a:pPr>
            <a:r>
              <a:rPr lang="en-US" sz="3000" dirty="0" smtClean="0">
                <a:solidFill>
                  <a:schemeClr val="tx1">
                    <a:lumMod val="95000"/>
                  </a:schemeClr>
                </a:solidFill>
              </a:rPr>
              <a:t>They had no operating system.</a:t>
            </a:r>
          </a:p>
          <a:p>
            <a:pPr marL="514350" indent="-514350">
              <a:buFont typeface="+mj-lt"/>
              <a:buAutoNum type="arabicPeriod"/>
            </a:pPr>
            <a:r>
              <a:rPr lang="en-US" sz="3000" dirty="0" smtClean="0">
                <a:solidFill>
                  <a:schemeClr val="tx1">
                    <a:lumMod val="95000"/>
                  </a:schemeClr>
                </a:solidFill>
              </a:rPr>
              <a:t>The programing capability was quite low.</a:t>
            </a:r>
            <a:endParaRPr lang="en-US" sz="3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286798941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Programing languages </a:t>
            </a:r>
          </a:p>
        </p:txBody>
      </p:sp>
      <p:sp>
        <p:nvSpPr>
          <p:cNvPr id="3" name="Rectangle 2"/>
          <p:cNvSpPr/>
          <p:nvPr/>
        </p:nvSpPr>
        <p:spPr>
          <a:xfrm>
            <a:off x="457200" y="1752600"/>
            <a:ext cx="8354490" cy="3539430"/>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Assembly </a:t>
            </a:r>
            <a:r>
              <a:rPr lang="en-US" sz="2800" dirty="0" smtClean="0">
                <a:latin typeface="Times New Roman" panose="02020603050405020304" pitchFamily="18" charset="0"/>
                <a:cs typeface="Times New Roman" panose="02020603050405020304" pitchFamily="18" charset="0"/>
              </a:rPr>
              <a:t>language</a:t>
            </a:r>
          </a:p>
          <a:p>
            <a:r>
              <a:rPr lang="en-US" sz="2800" b="1" dirty="0" smtClean="0">
                <a:solidFill>
                  <a:srgbClr val="000000"/>
                </a:solidFill>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is </a:t>
            </a:r>
            <a:r>
              <a:rPr lang="en-US" sz="2800" dirty="0">
                <a:latin typeface="Times New Roman" panose="02020603050405020304" pitchFamily="18" charset="0"/>
                <a:cs typeface="Times New Roman" panose="02020603050405020304" pitchFamily="18" charset="0"/>
              </a:rPr>
              <a:t>the second generation programming language </a:t>
            </a:r>
            <a:r>
              <a:rPr lang="en-US" sz="2800" dirty="0" smtClean="0">
                <a:latin typeface="Times New Roman" panose="02020603050405020304" pitchFamily="18" charset="0"/>
                <a:cs typeface="Times New Roman" panose="02020603050405020304" pitchFamily="18" charset="0"/>
              </a:rPr>
              <a:t>that </a:t>
            </a:r>
            <a:r>
              <a:rPr lang="en-US" sz="2800" dirty="0">
                <a:latin typeface="Times New Roman" panose="02020603050405020304" pitchFamily="18" charset="0"/>
                <a:cs typeface="Times New Roman" panose="02020603050405020304" pitchFamily="18" charset="0"/>
              </a:rPr>
              <a:t>has almost similar structure and set of commands as Machine language. </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Instead </a:t>
            </a:r>
            <a:r>
              <a:rPr lang="en-US" sz="2800" dirty="0">
                <a:latin typeface="Times New Roman" panose="02020603050405020304" pitchFamily="18" charset="0"/>
                <a:cs typeface="Times New Roman" panose="02020603050405020304" pitchFamily="18" charset="0"/>
              </a:rPr>
              <a:t>of using numbers like in Machine languages here we use words or names in English forms and also symbols. </a:t>
            </a:r>
            <a:endParaRPr lang="en-US" sz="2800" dirty="0" smtClean="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50</a:t>
            </a:fld>
            <a:endParaRPr lang="en-US"/>
          </a:p>
        </p:txBody>
      </p:sp>
    </p:spTree>
    <p:extLst>
      <p:ext uri="{BB962C8B-B14F-4D97-AF65-F5344CB8AC3E}">
        <p14:creationId xmlns:p14="http://schemas.microsoft.com/office/powerpoint/2010/main" val="15543005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828" y="838200"/>
            <a:ext cx="6347714" cy="1320800"/>
          </a:xfrm>
        </p:spPr>
        <p:txBody>
          <a:bodyPr/>
          <a:lstStyle/>
          <a:p>
            <a:r>
              <a:rPr lang="en-US" dirty="0"/>
              <a:t>Programing languages </a:t>
            </a:r>
          </a:p>
        </p:txBody>
      </p:sp>
      <p:sp>
        <p:nvSpPr>
          <p:cNvPr id="3" name="Rectangle 2"/>
          <p:cNvSpPr/>
          <p:nvPr/>
        </p:nvSpPr>
        <p:spPr>
          <a:xfrm>
            <a:off x="576942" y="2590800"/>
            <a:ext cx="8271466" cy="1815882"/>
          </a:xfrm>
          <a:prstGeom prst="rect">
            <a:avLst/>
          </a:prstGeom>
        </p:spPr>
        <p:txBody>
          <a:bodyPr wrap="square">
            <a:spAutoFit/>
          </a:bodyPr>
          <a:lstStyle/>
          <a:p>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programs that are converted assembly language into machine language is called  </a:t>
            </a:r>
            <a:r>
              <a:rPr lang="en-US" sz="2800" b="1" dirty="0">
                <a:latin typeface="Times New Roman" panose="02020603050405020304" pitchFamily="18" charset="0"/>
                <a:cs typeface="Times New Roman" panose="02020603050405020304" pitchFamily="18" charset="0"/>
              </a:rPr>
              <a:t>Assembler</a:t>
            </a:r>
            <a:r>
              <a:rPr lang="en-US" sz="2800" b="1" dirty="0" smtClean="0">
                <a:latin typeface="Times New Roman" panose="02020603050405020304" pitchFamily="18" charset="0"/>
                <a:cs typeface="Times New Roman" panose="02020603050405020304" pitchFamily="18" charset="0"/>
              </a:rPr>
              <a:t>.</a:t>
            </a:r>
          </a:p>
          <a:p>
            <a:r>
              <a:rPr lang="en-US" sz="2800" dirty="0" smtClean="0">
                <a:latin typeface="Times New Roman" panose="02020603050405020304" pitchFamily="18" charset="0"/>
                <a:cs typeface="Times New Roman" panose="02020603050405020304" pitchFamily="18" charset="0"/>
              </a:rPr>
              <a:t>Because </a:t>
            </a:r>
            <a:r>
              <a:rPr lang="en-US" sz="2800" dirty="0">
                <a:latin typeface="Times New Roman" panose="02020603050405020304" pitchFamily="18" charset="0"/>
                <a:cs typeface="Times New Roman" panose="02020603050405020304" pitchFamily="18" charset="0"/>
              </a:rPr>
              <a:t>a Computer only understands machine code languages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51</a:t>
            </a:fld>
            <a:endParaRPr lang="en-US"/>
          </a:p>
        </p:txBody>
      </p:sp>
    </p:spTree>
    <p:extLst>
      <p:ext uri="{BB962C8B-B14F-4D97-AF65-F5344CB8AC3E}">
        <p14:creationId xmlns:p14="http://schemas.microsoft.com/office/powerpoint/2010/main" val="5378870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Programing languages </a:t>
            </a:r>
            <a:endParaRPr lang="en-US" dirty="0"/>
          </a:p>
        </p:txBody>
      </p:sp>
      <p:sp>
        <p:nvSpPr>
          <p:cNvPr id="3" name="Rectangle 2"/>
          <p:cNvSpPr/>
          <p:nvPr/>
        </p:nvSpPr>
        <p:spPr>
          <a:xfrm>
            <a:off x="484710" y="1481640"/>
            <a:ext cx="8278290" cy="3108543"/>
          </a:xfrm>
          <a:prstGeom prst="rect">
            <a:avLst/>
          </a:prstGeom>
        </p:spPr>
        <p:txBody>
          <a:bodyPr wrap="square">
            <a:spAutoFit/>
          </a:bodyPr>
          <a:lstStyle/>
          <a:p>
            <a:r>
              <a:rPr lang="en-US" sz="2800" b="1" dirty="0">
                <a:latin typeface="Times New Roman" panose="02020603050405020304" pitchFamily="18" charset="0"/>
                <a:cs typeface="Times New Roman" panose="02020603050405020304" pitchFamily="18" charset="0"/>
              </a:rPr>
              <a:t>High level </a:t>
            </a:r>
            <a:r>
              <a:rPr lang="en-US" sz="2800" b="1" dirty="0" smtClean="0">
                <a:latin typeface="Times New Roman" panose="02020603050405020304" pitchFamily="18" charset="0"/>
                <a:cs typeface="Times New Roman" panose="02020603050405020304" pitchFamily="18" charset="0"/>
              </a:rPr>
              <a:t>language</a:t>
            </a:r>
          </a:p>
          <a:p>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The programming languages that are close to human languages (e.g. like English language)are called the high level languages.</a:t>
            </a:r>
          </a:p>
          <a:p>
            <a:r>
              <a:rPr lang="en-US" sz="2800" dirty="0" smtClean="0">
                <a:latin typeface="Times New Roman" panose="02020603050405020304" pitchFamily="18" charset="0"/>
                <a:cs typeface="Times New Roman" panose="02020603050405020304" pitchFamily="18" charset="0"/>
              </a:rPr>
              <a:t>The examples of high languages are </a:t>
            </a:r>
            <a:r>
              <a:rPr lang="en-US" sz="2800" dirty="0">
                <a:latin typeface="Times New Roman" panose="02020603050405020304" pitchFamily="18" charset="0"/>
                <a:cs typeface="Times New Roman" panose="02020603050405020304" pitchFamily="18" charset="0"/>
              </a:rPr>
              <a:t>COBOL, FORTRAN, BASIC</a:t>
            </a:r>
            <a:r>
              <a:rPr lang="en-US" sz="2800" dirty="0" smtClean="0">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cs typeface="Times New Roman" panose="02020603050405020304" pitchFamily="18" charset="0"/>
              </a:rPr>
              <a:t> PASCAL</a:t>
            </a:r>
            <a:r>
              <a:rPr lang="en-US" sz="2800" dirty="0" smtClean="0">
                <a:latin typeface="Times New Roman" panose="02020603050405020304" pitchFamily="18" charset="0"/>
                <a:cs typeface="Times New Roman" panose="02020603050405020304" pitchFamily="18" charset="0"/>
              </a:rPr>
              <a:t>, C</a:t>
            </a:r>
            <a:r>
              <a:rPr lang="en-US" sz="2800" dirty="0">
                <a:latin typeface="Times New Roman" panose="02020603050405020304" pitchFamily="18" charset="0"/>
                <a:cs typeface="Times New Roman" panose="02020603050405020304" pitchFamily="18" charset="0"/>
              </a:rPr>
              <a:t>, C++,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52</a:t>
            </a:fld>
            <a:endParaRPr lang="en-US"/>
          </a:p>
        </p:txBody>
      </p:sp>
    </p:spTree>
    <p:extLst>
      <p:ext uri="{BB962C8B-B14F-4D97-AF65-F5344CB8AC3E}">
        <p14:creationId xmlns:p14="http://schemas.microsoft.com/office/powerpoint/2010/main" val="19841399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Programing languages </a:t>
            </a:r>
          </a:p>
        </p:txBody>
      </p:sp>
      <p:sp>
        <p:nvSpPr>
          <p:cNvPr id="3" name="Rectangle 2"/>
          <p:cNvSpPr/>
          <p:nvPr/>
        </p:nvSpPr>
        <p:spPr>
          <a:xfrm>
            <a:off x="478101" y="1853248"/>
            <a:ext cx="8202090" cy="2246769"/>
          </a:xfrm>
          <a:prstGeom prst="rect">
            <a:avLst/>
          </a:prstGeom>
        </p:spPr>
        <p:txBody>
          <a:bodyPr wrap="square">
            <a:spAutoFit/>
          </a:bodyPr>
          <a:lstStyle/>
          <a:p>
            <a:r>
              <a:rPr lang="en-US" sz="2800" dirty="0" smtClean="0">
                <a:latin typeface="Times New Roman" panose="02020603050405020304" pitchFamily="18" charset="0"/>
                <a:cs typeface="Times New Roman" panose="02020603050405020304" pitchFamily="18" charset="0"/>
              </a:rPr>
              <a:t>High  </a:t>
            </a:r>
            <a:r>
              <a:rPr lang="en-US" sz="2800" dirty="0">
                <a:latin typeface="Times New Roman" panose="02020603050405020304" pitchFamily="18" charset="0"/>
                <a:cs typeface="Times New Roman" panose="02020603050405020304" pitchFamily="18" charset="0"/>
              </a:rPr>
              <a:t>level language is </a:t>
            </a:r>
            <a:r>
              <a:rPr lang="en-US" sz="2800" dirty="0" smtClean="0">
                <a:latin typeface="Times New Roman" panose="02020603050405020304" pitchFamily="18" charset="0"/>
                <a:cs typeface="Times New Roman" panose="02020603050405020304" pitchFamily="18" charset="0"/>
              </a:rPr>
              <a:t>further </a:t>
            </a:r>
            <a:r>
              <a:rPr lang="en-US" sz="2800" dirty="0">
                <a:latin typeface="Times New Roman" panose="02020603050405020304" pitchFamily="18" charset="0"/>
                <a:cs typeface="Times New Roman" panose="02020603050405020304" pitchFamily="18" charset="0"/>
              </a:rPr>
              <a:t>divided </a:t>
            </a:r>
            <a:r>
              <a:rPr lang="en-US" sz="2800" dirty="0" smtClean="0">
                <a:latin typeface="Times New Roman" panose="02020603050405020304" pitchFamily="18" charset="0"/>
                <a:cs typeface="Times New Roman" panose="02020603050405020304" pitchFamily="18" charset="0"/>
              </a:rPr>
              <a:t>into:</a:t>
            </a:r>
          </a:p>
          <a:p>
            <a:pPr marL="457200" indent="-457200">
              <a:buFont typeface="Wingdings" panose="05000000000000000000" pitchFamily="2" charset="2"/>
              <a:buChar char="Ø"/>
            </a:pPr>
            <a:endParaRPr lang="en-US" sz="2800"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Procedural languages.</a:t>
            </a: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Non-procedural languages.</a:t>
            </a:r>
          </a:p>
          <a:p>
            <a:pPr marL="457200" indent="-457200">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Object oriented languages.</a:t>
            </a:r>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53</a:t>
            </a:fld>
            <a:endParaRPr lang="en-US"/>
          </a:p>
        </p:txBody>
      </p:sp>
    </p:spTree>
    <p:extLst>
      <p:ext uri="{BB962C8B-B14F-4D97-AF65-F5344CB8AC3E}">
        <p14:creationId xmlns:p14="http://schemas.microsoft.com/office/powerpoint/2010/main" val="161725808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438400"/>
            <a:ext cx="6347714" cy="1320800"/>
          </a:xfrm>
        </p:spPr>
        <p:txBody>
          <a:bodyPr/>
          <a:lstStyle/>
          <a:p>
            <a:r>
              <a:rPr lang="en-US" dirty="0" smtClean="0"/>
              <a:t>Any question????</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54</a:t>
            </a:fld>
            <a:endParaRPr lang="en-US" dirty="0"/>
          </a:p>
        </p:txBody>
      </p:sp>
    </p:spTree>
    <p:extLst>
      <p:ext uri="{BB962C8B-B14F-4D97-AF65-F5344CB8AC3E}">
        <p14:creationId xmlns:p14="http://schemas.microsoft.com/office/powerpoint/2010/main" val="3702135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710" y="329375"/>
            <a:ext cx="7055380" cy="1400530"/>
          </a:xfrm>
        </p:spPr>
        <p:txBody>
          <a:bodyPr/>
          <a:lstStyle/>
          <a:p>
            <a:r>
              <a:rPr lang="en-US" dirty="0"/>
              <a:t>Generations of </a:t>
            </a:r>
            <a:r>
              <a:rPr lang="en-US" dirty="0" smtClean="0"/>
              <a:t>computer</a:t>
            </a:r>
            <a:endParaRPr lang="en-US" dirty="0"/>
          </a:p>
        </p:txBody>
      </p:sp>
      <p:sp>
        <p:nvSpPr>
          <p:cNvPr id="3" name="Rectangle 2"/>
          <p:cNvSpPr/>
          <p:nvPr/>
        </p:nvSpPr>
        <p:spPr>
          <a:xfrm>
            <a:off x="491748" y="1222073"/>
            <a:ext cx="7592490" cy="1015663"/>
          </a:xfrm>
          <a:prstGeom prst="rect">
            <a:avLst/>
          </a:prstGeom>
        </p:spPr>
        <p:txBody>
          <a:bodyPr wrap="square">
            <a:spAutoFit/>
          </a:bodyPr>
          <a:lstStyle/>
          <a:p>
            <a:r>
              <a:rPr lang="en-US" sz="3000" b="1" dirty="0" smtClean="0"/>
              <a:t>Second Generation </a:t>
            </a:r>
            <a:r>
              <a:rPr lang="en-US" sz="3000" b="1" dirty="0"/>
              <a:t>1956 – 1963: </a:t>
            </a:r>
            <a:r>
              <a:rPr lang="en-US" sz="3000" b="1" dirty="0" smtClean="0"/>
              <a:t> (Transistors)</a:t>
            </a:r>
            <a:endParaRPr lang="en-US" sz="3000" dirty="0"/>
          </a:p>
        </p:txBody>
      </p:sp>
      <p:sp>
        <p:nvSpPr>
          <p:cNvPr id="4" name="Rectangle 3"/>
          <p:cNvSpPr/>
          <p:nvPr/>
        </p:nvSpPr>
        <p:spPr>
          <a:xfrm>
            <a:off x="484710" y="2360888"/>
            <a:ext cx="7868857" cy="3323987"/>
          </a:xfrm>
          <a:prstGeom prst="rect">
            <a:avLst/>
          </a:prstGeom>
        </p:spPr>
        <p:txBody>
          <a:bodyPr wrap="square">
            <a:spAutoFit/>
          </a:bodyPr>
          <a:lstStyle/>
          <a:p>
            <a:pPr marL="457200" indent="-457200">
              <a:buFont typeface="Wingdings" panose="05000000000000000000" pitchFamily="2" charset="2"/>
              <a:buChar char="Ø"/>
            </a:pPr>
            <a:r>
              <a:rPr lang="en-US" sz="3000" dirty="0"/>
              <a:t>The replacement of vacuum tubes by transistors saw the advent of the second generation of </a:t>
            </a:r>
            <a:r>
              <a:rPr lang="en-US" sz="3000" dirty="0" smtClean="0"/>
              <a:t>computing.</a:t>
            </a:r>
          </a:p>
          <a:p>
            <a:pPr marL="457200" indent="-457200">
              <a:buFont typeface="Wingdings" panose="05000000000000000000" pitchFamily="2" charset="2"/>
              <a:buChar char="Ø"/>
            </a:pPr>
            <a:r>
              <a:rPr lang="en-US" sz="3000" dirty="0" smtClean="0"/>
              <a:t>It is in the second generation that the concept of central processing unit, memory, programing language, and input output units were developed.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17356947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Generations of computer</a:t>
            </a:r>
          </a:p>
        </p:txBody>
      </p:sp>
      <p:sp>
        <p:nvSpPr>
          <p:cNvPr id="3" name="Rectangle 2"/>
          <p:cNvSpPr/>
          <p:nvPr/>
        </p:nvSpPr>
        <p:spPr>
          <a:xfrm>
            <a:off x="381000" y="1524000"/>
            <a:ext cx="8353138" cy="4308872"/>
          </a:xfrm>
          <a:prstGeom prst="rect">
            <a:avLst/>
          </a:prstGeom>
        </p:spPr>
        <p:txBody>
          <a:bodyPr wrap="square">
            <a:spAutoFit/>
          </a:bodyPr>
          <a:lstStyle/>
          <a:p>
            <a:pPr marL="457200" indent="-457200">
              <a:buFont typeface="Wingdings" panose="05000000000000000000" pitchFamily="2" charset="2"/>
              <a:buChar char="Ø"/>
            </a:pPr>
            <a:r>
              <a:rPr lang="en-US" sz="3000" dirty="0"/>
              <a:t>The programing language such as </a:t>
            </a:r>
            <a:r>
              <a:rPr lang="en-US" sz="3000" dirty="0" smtClean="0"/>
              <a:t>COBOL (</a:t>
            </a:r>
            <a:r>
              <a:rPr lang="en-US" sz="3200" dirty="0" smtClean="0"/>
              <a:t>Common </a:t>
            </a:r>
            <a:r>
              <a:rPr lang="en-US" sz="3200" dirty="0"/>
              <a:t>Business-Oriented Language.</a:t>
            </a:r>
            <a:r>
              <a:rPr lang="en-US" sz="3000" dirty="0" smtClean="0"/>
              <a:t>), FORTRAN (f</a:t>
            </a:r>
            <a:r>
              <a:rPr lang="en-US" sz="3200" dirty="0" smtClean="0"/>
              <a:t>ormula </a:t>
            </a:r>
            <a:r>
              <a:rPr lang="en-US" sz="3200" dirty="0"/>
              <a:t>Translation/Translator </a:t>
            </a:r>
            <a:r>
              <a:rPr lang="en-US" sz="3000" dirty="0" smtClean="0"/>
              <a:t>) </a:t>
            </a:r>
            <a:r>
              <a:rPr lang="en-US" sz="3000" dirty="0"/>
              <a:t>were develop</a:t>
            </a:r>
            <a:r>
              <a:rPr lang="en-US" sz="3000" dirty="0" smtClean="0"/>
              <a:t>.</a:t>
            </a:r>
          </a:p>
          <a:p>
            <a:pPr marL="457200" indent="-457200">
              <a:buFont typeface="Arial" panose="020B0604020202020204" pitchFamily="34" charset="0"/>
              <a:buChar char="•"/>
            </a:pPr>
            <a:endParaRPr lang="en-US" sz="3000" dirty="0" smtClean="0"/>
          </a:p>
          <a:p>
            <a:pPr marL="457200" indent="-457200">
              <a:buFont typeface="Arial" panose="020B0604020202020204" pitchFamily="34" charset="0"/>
              <a:buChar char="•"/>
            </a:pPr>
            <a:r>
              <a:rPr lang="en-US" sz="3000" dirty="0" smtClean="0"/>
              <a:t>IBM 1920</a:t>
            </a:r>
          </a:p>
          <a:p>
            <a:pPr marL="457200" indent="-457200">
              <a:buFont typeface="Arial" panose="020B0604020202020204" pitchFamily="34" charset="0"/>
              <a:buChar char="•"/>
            </a:pPr>
            <a:r>
              <a:rPr lang="en-US" sz="3000" dirty="0" smtClean="0"/>
              <a:t>IBM 1401</a:t>
            </a:r>
          </a:p>
          <a:p>
            <a:pPr marL="457200" indent="-457200">
              <a:buFont typeface="Arial" panose="020B0604020202020204" pitchFamily="34" charset="0"/>
              <a:buChar char="•"/>
            </a:pPr>
            <a:r>
              <a:rPr lang="en-US" sz="3000" dirty="0" smtClean="0"/>
              <a:t>CDC 3600 </a:t>
            </a:r>
          </a:p>
          <a:p>
            <a:r>
              <a:rPr lang="en-US" sz="3000" dirty="0" smtClean="0"/>
              <a:t>     are some second generation computers.</a:t>
            </a:r>
            <a:endParaRPr lang="en-US" sz="3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17092351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Generations of computer</a:t>
            </a:r>
          </a:p>
        </p:txBody>
      </p:sp>
      <p:sp>
        <p:nvSpPr>
          <p:cNvPr id="3" name="Rectangle 2"/>
          <p:cNvSpPr/>
          <p:nvPr/>
        </p:nvSpPr>
        <p:spPr>
          <a:xfrm>
            <a:off x="484710" y="1371600"/>
            <a:ext cx="8354490" cy="3785652"/>
          </a:xfrm>
          <a:prstGeom prst="rect">
            <a:avLst/>
          </a:prstGeom>
        </p:spPr>
        <p:txBody>
          <a:bodyPr wrap="square">
            <a:spAutoFit/>
          </a:bodyPr>
          <a:lstStyle/>
          <a:p>
            <a:r>
              <a:rPr lang="en-US" sz="3000" dirty="0" smtClean="0"/>
              <a:t>Features of second generation computers</a:t>
            </a:r>
          </a:p>
          <a:p>
            <a:pPr marL="457200" indent="-457200">
              <a:buFont typeface="Wingdings" panose="05000000000000000000" pitchFamily="2" charset="2"/>
              <a:buChar char="Ø"/>
            </a:pPr>
            <a:r>
              <a:rPr lang="en-US" sz="3000" dirty="0" smtClean="0"/>
              <a:t>Relatively faster the first generation computers.</a:t>
            </a:r>
          </a:p>
          <a:p>
            <a:pPr marL="457200" indent="-457200">
              <a:buFont typeface="Wingdings" panose="05000000000000000000" pitchFamily="2" charset="2"/>
              <a:buChar char="Ø"/>
            </a:pPr>
            <a:r>
              <a:rPr lang="en-US" sz="3000" dirty="0" smtClean="0"/>
              <a:t>Smaller than the first generation computers.</a:t>
            </a:r>
          </a:p>
          <a:p>
            <a:pPr marL="457200" indent="-457200">
              <a:buFont typeface="Wingdings" panose="05000000000000000000" pitchFamily="2" charset="2"/>
              <a:buChar char="Ø"/>
            </a:pPr>
            <a:r>
              <a:rPr lang="en-US" sz="3000" dirty="0" smtClean="0"/>
              <a:t>Generate lower level of heat.</a:t>
            </a:r>
          </a:p>
          <a:p>
            <a:pPr marL="457200" indent="-457200">
              <a:buFont typeface="Wingdings" panose="05000000000000000000" pitchFamily="2" charset="2"/>
              <a:buChar char="Ø"/>
            </a:pPr>
            <a:r>
              <a:rPr lang="en-US" sz="3000" dirty="0" smtClean="0"/>
              <a:t>More reliable.</a:t>
            </a:r>
          </a:p>
          <a:p>
            <a:pPr marL="457200" indent="-457200">
              <a:buFont typeface="Wingdings" panose="05000000000000000000" pitchFamily="2" charset="2"/>
              <a:buChar char="Ø"/>
            </a:pPr>
            <a:r>
              <a:rPr lang="en-US" sz="3000" dirty="0" smtClean="0"/>
              <a:t>Higher capacity of internal storage.</a:t>
            </a:r>
          </a:p>
          <a:p>
            <a:endParaRPr lang="en-US" sz="3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39229760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Generations of computer</a:t>
            </a:r>
          </a:p>
        </p:txBody>
      </p:sp>
      <p:sp>
        <p:nvSpPr>
          <p:cNvPr id="3" name="Rectangle 2"/>
          <p:cNvSpPr/>
          <p:nvPr/>
        </p:nvSpPr>
        <p:spPr>
          <a:xfrm>
            <a:off x="685800" y="1447800"/>
            <a:ext cx="6854290" cy="1015663"/>
          </a:xfrm>
          <a:prstGeom prst="rect">
            <a:avLst/>
          </a:prstGeom>
        </p:spPr>
        <p:txBody>
          <a:bodyPr wrap="square">
            <a:spAutoFit/>
          </a:bodyPr>
          <a:lstStyle/>
          <a:p>
            <a:r>
              <a:rPr lang="en-US" sz="3000" b="1" dirty="0" smtClean="0">
                <a:latin typeface="Merriweather"/>
              </a:rPr>
              <a:t>Third </a:t>
            </a:r>
            <a:r>
              <a:rPr lang="en-US" sz="3000" b="1" dirty="0">
                <a:latin typeface="Merriweather"/>
              </a:rPr>
              <a:t>Generation 1964 – 1971: </a:t>
            </a:r>
            <a:r>
              <a:rPr lang="en-US" sz="3000" b="1" dirty="0" smtClean="0">
                <a:latin typeface="Merriweather"/>
              </a:rPr>
              <a:t> (Integrated Circuits)</a:t>
            </a:r>
            <a:endParaRPr lang="en-US" sz="3000" dirty="0"/>
          </a:p>
        </p:txBody>
      </p:sp>
      <p:sp>
        <p:nvSpPr>
          <p:cNvPr id="4" name="Rectangle 3"/>
          <p:cNvSpPr/>
          <p:nvPr/>
        </p:nvSpPr>
        <p:spPr>
          <a:xfrm>
            <a:off x="685800" y="2561373"/>
            <a:ext cx="7848600" cy="3323987"/>
          </a:xfrm>
          <a:prstGeom prst="rect">
            <a:avLst/>
          </a:prstGeom>
        </p:spPr>
        <p:txBody>
          <a:bodyPr wrap="square">
            <a:spAutoFit/>
          </a:bodyPr>
          <a:lstStyle/>
          <a:p>
            <a:r>
              <a:rPr lang="en-US" sz="3000" dirty="0">
                <a:latin typeface="Merriweather"/>
              </a:rPr>
              <a:t>By this phase, transistors </a:t>
            </a:r>
            <a:r>
              <a:rPr lang="en-US" sz="3000" dirty="0" smtClean="0">
                <a:latin typeface="Merriweather"/>
              </a:rPr>
              <a:t>were replace integrated circuits(ICs).</a:t>
            </a:r>
            <a:r>
              <a:rPr lang="en-US" sz="3000" dirty="0">
                <a:latin typeface="Merriweather"/>
              </a:rPr>
              <a:t> </a:t>
            </a:r>
            <a:r>
              <a:rPr lang="en-US" sz="3000" dirty="0" smtClean="0">
                <a:latin typeface="Merriweather"/>
              </a:rPr>
              <a:t>These ICs are popularly known as chips.</a:t>
            </a:r>
          </a:p>
          <a:p>
            <a:r>
              <a:rPr lang="en-US" sz="3000" dirty="0" smtClean="0">
                <a:latin typeface="Merriweather"/>
              </a:rPr>
              <a:t>Higher-level language such as BASIC (Beginner all purpose symbolic instruction code) was developed during this period.</a:t>
            </a:r>
          </a:p>
          <a:p>
            <a:r>
              <a:rPr lang="en-US" sz="3000" dirty="0" smtClean="0">
                <a:latin typeface="Merriweather"/>
              </a:rPr>
              <a:t>IBM-360,ICL-1900,IBM-370. </a:t>
            </a:r>
            <a:endParaRPr lang="en-US" sz="3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1588689599"/>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2029</TotalTime>
  <Words>2038</Words>
  <Application>Microsoft Office PowerPoint</Application>
  <PresentationFormat>On-screen Show (4:3)</PresentationFormat>
  <Paragraphs>364</Paragraphs>
  <Slides>54</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Arial</vt:lpstr>
      <vt:lpstr>Calibri</vt:lpstr>
      <vt:lpstr>Merriweather</vt:lpstr>
      <vt:lpstr>Times New Roman</vt:lpstr>
      <vt:lpstr>Trebuchet MS</vt:lpstr>
      <vt:lpstr>Wingdings</vt:lpstr>
      <vt:lpstr>Wingdings 3</vt:lpstr>
      <vt:lpstr>Facet</vt:lpstr>
      <vt:lpstr>Introduction to computer lecture 1  </vt:lpstr>
      <vt:lpstr>PowerPoint Presentation</vt:lpstr>
      <vt:lpstr>PowerPoint Presentation</vt:lpstr>
      <vt:lpstr>Generations of computer</vt:lpstr>
      <vt:lpstr>Generations of computer</vt:lpstr>
      <vt:lpstr>Generations of computer</vt:lpstr>
      <vt:lpstr>Generations of computer</vt:lpstr>
      <vt:lpstr>Generations of computer</vt:lpstr>
      <vt:lpstr>Generations of computer</vt:lpstr>
      <vt:lpstr>Generations of computer</vt:lpstr>
      <vt:lpstr>Generations of computer</vt:lpstr>
      <vt:lpstr>Generations of computer</vt:lpstr>
      <vt:lpstr>Generations of computer</vt:lpstr>
      <vt:lpstr>Generations of computer</vt:lpstr>
      <vt:lpstr>Generations of computer</vt:lpstr>
      <vt:lpstr>Data and information </vt:lpstr>
      <vt:lpstr> DATA </vt:lpstr>
      <vt:lpstr> Information</vt:lpstr>
      <vt:lpstr>PowerPoint Presentation</vt:lpstr>
      <vt:lpstr>Types of Computers </vt:lpstr>
      <vt:lpstr>Types of Computers </vt:lpstr>
      <vt:lpstr>Types of Computers </vt:lpstr>
      <vt:lpstr>                  Hardware </vt:lpstr>
      <vt:lpstr>Hardware</vt:lpstr>
      <vt:lpstr>Output Devices</vt:lpstr>
      <vt:lpstr>Storage Devices</vt:lpstr>
      <vt:lpstr>Software</vt:lpstr>
      <vt:lpstr>Two Types of Software</vt:lpstr>
      <vt:lpstr>Application Software</vt:lpstr>
      <vt:lpstr>Application Software</vt:lpstr>
      <vt:lpstr>Operating System Software</vt:lpstr>
      <vt:lpstr>Input Unit </vt:lpstr>
      <vt:lpstr>Output Unit  </vt:lpstr>
      <vt:lpstr>CPU (Central Processing Unit) </vt:lpstr>
      <vt:lpstr>CPU (Central Processing Unit) </vt:lpstr>
      <vt:lpstr>CPU (Central Processing Unit) </vt:lpstr>
      <vt:lpstr>CPU (Central Processing Unit) </vt:lpstr>
      <vt:lpstr>CPU (Central Processing Unit) </vt:lpstr>
      <vt:lpstr>CPU (Central Processing Unit) </vt:lpstr>
      <vt:lpstr>CPU (Central Processing Unit) </vt:lpstr>
      <vt:lpstr>CPU (Central Processing Unit) </vt:lpstr>
      <vt:lpstr>CPU (Central Processing Unit) </vt:lpstr>
      <vt:lpstr>CPU (Central Processing Unit) </vt:lpstr>
      <vt:lpstr>CPU (Central Processing Unit) </vt:lpstr>
      <vt:lpstr>Programing languages </vt:lpstr>
      <vt:lpstr>Programing languages </vt:lpstr>
      <vt:lpstr>Programing languages </vt:lpstr>
      <vt:lpstr>Programing languages </vt:lpstr>
      <vt:lpstr>Programing languages </vt:lpstr>
      <vt:lpstr>Programing languages </vt:lpstr>
      <vt:lpstr>Programing languages </vt:lpstr>
      <vt:lpstr>Programing languages </vt:lpstr>
      <vt:lpstr>Programing languages </vt:lpstr>
      <vt:lpstr>Any question????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cp:revision>194</cp:revision>
  <dcterms:created xsi:type="dcterms:W3CDTF">2006-08-16T00:00:00Z</dcterms:created>
  <dcterms:modified xsi:type="dcterms:W3CDTF">2018-12-22T12:12:19Z</dcterms:modified>
</cp:coreProperties>
</file>